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349" r:id="rId3"/>
    <p:sldId id="257" r:id="rId4"/>
    <p:sldId id="260" r:id="rId5"/>
    <p:sldId id="351" r:id="rId6"/>
    <p:sldId id="261" r:id="rId7"/>
    <p:sldId id="318" r:id="rId8"/>
    <p:sldId id="265" r:id="rId9"/>
    <p:sldId id="352" r:id="rId10"/>
    <p:sldId id="319" r:id="rId11"/>
    <p:sldId id="320" r:id="rId12"/>
    <p:sldId id="321" r:id="rId13"/>
    <p:sldId id="362" r:id="rId14"/>
    <p:sldId id="359" r:id="rId15"/>
    <p:sldId id="322" r:id="rId16"/>
    <p:sldId id="360" r:id="rId17"/>
    <p:sldId id="324" r:id="rId18"/>
    <p:sldId id="323" r:id="rId19"/>
    <p:sldId id="376" r:id="rId20"/>
    <p:sldId id="373" r:id="rId21"/>
    <p:sldId id="363" r:id="rId22"/>
    <p:sldId id="274" r:id="rId23"/>
    <p:sldId id="307" r:id="rId24"/>
    <p:sldId id="354" r:id="rId25"/>
    <p:sldId id="355" r:id="rId26"/>
    <p:sldId id="356" r:id="rId27"/>
    <p:sldId id="358" r:id="rId28"/>
    <p:sldId id="364" r:id="rId29"/>
    <p:sldId id="329" r:id="rId30"/>
    <p:sldId id="331" r:id="rId31"/>
    <p:sldId id="332" r:id="rId32"/>
    <p:sldId id="310" r:id="rId33"/>
    <p:sldId id="334" r:id="rId34"/>
    <p:sldId id="337" r:id="rId35"/>
    <p:sldId id="311" r:id="rId36"/>
    <p:sldId id="365" r:id="rId37"/>
    <p:sldId id="295" r:id="rId38"/>
    <p:sldId id="316" r:id="rId39"/>
    <p:sldId id="315" r:id="rId40"/>
    <p:sldId id="371" r:id="rId41"/>
    <p:sldId id="370" r:id="rId42"/>
    <p:sldId id="378" r:id="rId43"/>
    <p:sldId id="369" r:id="rId44"/>
    <p:sldId id="366" r:id="rId45"/>
    <p:sldId id="340" r:id="rId46"/>
    <p:sldId id="341" r:id="rId47"/>
    <p:sldId id="367" r:id="rId48"/>
    <p:sldId id="374" r:id="rId49"/>
    <p:sldId id="342" r:id="rId50"/>
    <p:sldId id="345" r:id="rId5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tfy, Caitlyn (CDC/OID/NCEZID)" initials="LC(" lastIdx="57" clrIdx="6">
    <p:extLst/>
  </p:cmAuthor>
  <p:cmAuthor id="1" name="Lahmon, Teri (CDC/OD/OADC) (CTR)" initials="LT((" lastIdx="2" clrIdx="0">
    <p:extLst/>
  </p:cmAuthor>
  <p:cmAuthor id="8" name="Laura Smith" initials="LAS" lastIdx="17" clrIdx="7">
    <p:extLst/>
  </p:cmAuthor>
  <p:cmAuthor id="2" name="Carter, Victoria M. (CDC/OID/NCIRD) (CTR)" initials="CVM((" lastIdx="5" clrIdx="1">
    <p:extLst/>
  </p:cmAuthor>
  <p:cmAuthor id="9" name="Novi, Meaghan (CDC/OPHPR/OD) (CTR)" initials="NM((" lastIdx="12" clrIdx="8">
    <p:extLst/>
  </p:cmAuthor>
  <p:cmAuthor id="3" name="Pazol, Karen (CDC/ONDIEH/NCCDPHP)" initials="PK(" lastIdx="38" clrIdx="2">
    <p:extLst/>
  </p:cmAuthor>
  <p:cmAuthor id="4" name="Bridges, Carolyn (CDC/OID/NCIRD)" initials="BC(" lastIdx="47" clrIdx="3">
    <p:extLst/>
  </p:cmAuthor>
  <p:cmAuthor id="5" name="Bertolli, Jeanne (CDC/OID/NCHHSTP)" initials="BJ(" lastIdx="156" clrIdx="4"/>
  <p:cmAuthor id="6" name="Young, Cathy (CDC/OID/NCEZID)" initials="YC(" lastIdx="1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5" autoAdjust="0"/>
    <p:restoredTop sz="61132" autoAdjust="0"/>
  </p:normalViewPr>
  <p:slideViewPr>
    <p:cSldViewPr snapToGrid="0" snapToObjects="1">
      <p:cViewPr>
        <p:scale>
          <a:sx n="79" d="100"/>
          <a:sy n="79" d="100"/>
        </p:scale>
        <p:origin x="-1572" y="-72"/>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varScale="1">
      <p:scale>
        <a:sx n="1" d="1"/>
        <a:sy n="1" d="1"/>
      </p:scale>
      <p:origin x="0" y="-5130"/>
    </p:cViewPr>
  </p:sorterViewPr>
  <p:notesViewPr>
    <p:cSldViewPr snapToGrid="0" snapToObjects="1">
      <p:cViewPr varScale="1">
        <p:scale>
          <a:sx n="84" d="100"/>
          <a:sy n="84" d="100"/>
        </p:scale>
        <p:origin x="22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9/29/2017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9/29/2017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dc.gov/zika/hc-providers/registry.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Content of these slides comes from CDC’s Zika Virus Disease Key Messages (http://www.cdc.gov/zika/pdfs/zika-key-messages.pdf). Supplemental talking points are provided in the notes section throughout this presentation. </a:t>
            </a:r>
            <a:endParaRPr lang="en-US" sz="900" dirty="0"/>
          </a:p>
        </p:txBody>
      </p:sp>
      <p:sp>
        <p:nvSpPr>
          <p:cNvPr id="4" name="Slide Number Placeholder 3"/>
          <p:cNvSpPr>
            <a:spLocks noGrp="1"/>
          </p:cNvSpPr>
          <p:nvPr>
            <p:ph type="sldNum" sz="quarter" idx="10"/>
          </p:nvPr>
        </p:nvSpPr>
        <p:spPr/>
        <p:txBody>
          <a:bodyPr/>
          <a:lstStyle/>
          <a:p>
            <a:fld id="{336616B6-223B-D342-8ABD-3E59DD8B7D58}" type="slidenum">
              <a:rPr lang="en-US" smtClean="0"/>
              <a:t>1</a:t>
            </a:fld>
            <a:endParaRPr lang="en-U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 infants born to mothers with laboratory evidence of Zika virus infection during pregnancy should receive a comprehensive physical exam, head ultrasound to assess the brain’s structure, standard newborn hearing assessment, and lab testing for Zika virus, even if no abnormalities are apparent at birth.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Microcephaly has been identified as one feature of a unique pattern of birth</a:t>
            </a:r>
            <a:r>
              <a:rPr lang="en-US" baseline="0" dirty="0" smtClean="0">
                <a:effectLst/>
              </a:rPr>
              <a:t> defects, called congenital Zika syndrome, among fetuses and infants of women infected with Zika during pregnancy. https://www.cdc.gov/mmwr/volumes/65/wr/mm6533e2.htm?s_cid=mm6533e2_w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Zika virus infection during pregnancy can cause birth defects including damage to the brain, microcephaly, and congenital Zika syndrome, a pattern of birth defects that includes brain abnormalities, eye defects, hearing loss, and limb defects.</a:t>
            </a:r>
            <a:endParaRPr lang="en-US" baseline="0" dirty="0" smtClean="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Recognizing that Zika is a cause of certain birth defects does not mean that every pregnant woman infected with Zika will have a baby with a birth defect. It means that infection with Zika during pregnancy increases the chances for these problems.</a:t>
            </a:r>
            <a:endParaRPr lang="en-US" dirty="0" smtClean="0"/>
          </a:p>
          <a:p>
            <a:pPr marL="171450" indent="-171450">
              <a:buFont typeface="Arial" panose="020B0604020202020204" pitchFamily="34" charset="0"/>
              <a:buChar char="•"/>
            </a:pPr>
            <a:r>
              <a:rPr lang="en-US" dirty="0" smtClean="0">
                <a:effectLst/>
              </a:rPr>
              <a:t>Although Zika virus is a cause of microcephaly and other severe brain defects and has been linked with these other problems in infants, there is more to learn. Researchers are collecting data to better understand the extent Zika virus impact on mothers and their children.</a:t>
            </a:r>
          </a:p>
        </p:txBody>
      </p:sp>
      <p:sp>
        <p:nvSpPr>
          <p:cNvPr id="4" name="Slide Number Placeholder 3"/>
          <p:cNvSpPr>
            <a:spLocks noGrp="1"/>
          </p:cNvSpPr>
          <p:nvPr>
            <p:ph type="sldNum" sz="quarter" idx="10"/>
          </p:nvPr>
        </p:nvSpPr>
        <p:spPr/>
        <p:txBody>
          <a:bodyPr/>
          <a:lstStyle/>
          <a:p>
            <a:fld id="{336616B6-223B-D342-8ABD-3E59DD8B7D58}" type="slidenum">
              <a:rPr lang="en-US" smtClean="0"/>
              <a:t>12</a:t>
            </a:fld>
            <a:endParaRPr lang="en-US" dirty="0"/>
          </a:p>
        </p:txBody>
      </p:sp>
    </p:spTree>
    <p:extLst>
      <p:ext uri="{BB962C8B-B14F-4D97-AF65-F5344CB8AC3E}">
        <p14:creationId xmlns:p14="http://schemas.microsoft.com/office/powerpoint/2010/main" val="322949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who live in or have recently traveled to an area with risk of Zika should talk to a doctor or other healthcare provider about their risk of Zika virus infection even if they don’t feel sick.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should also talk to their doctor or other healthcare provider if their sex partner lives in or recently traveled to an area with risk of Zika.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should see a doctor or other healthcare provider if they develop a fever,</a:t>
            </a:r>
            <a:r>
              <a:rPr lang="en-US" sz="1200" kern="1200" baseline="0" dirty="0" smtClean="0">
                <a:solidFill>
                  <a:schemeClr val="tx1"/>
                </a:solidFill>
                <a:effectLst/>
                <a:latin typeface="+mn-lt"/>
                <a:ea typeface="+mn-ea"/>
                <a:cs typeface="+mn-cs"/>
              </a:rPr>
              <a:t> headache, </a:t>
            </a:r>
            <a:r>
              <a:rPr lang="en-US" sz="1200" kern="1200" dirty="0" smtClean="0">
                <a:solidFill>
                  <a:schemeClr val="tx1"/>
                </a:solidFill>
                <a:effectLst/>
                <a:latin typeface="+mn-lt"/>
                <a:ea typeface="+mn-ea"/>
                <a:cs typeface="+mn-cs"/>
              </a:rPr>
              <a:t>rash, joint pain, muscle pain, or conjunctivitis (red eyes). They should tell the doctor or other healthcare provider where they live and where they have traveled.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Pregnant women with possible exposure to an area with risk of Zika that has a CDC Zika travel notice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should be tested for Zika infection </a:t>
            </a:r>
            <a:r>
              <a:rPr lang="en-US" sz="1200" b="1" kern="1200" dirty="0" smtClean="0">
                <a:solidFill>
                  <a:schemeClr val="tx1"/>
                </a:solidFill>
                <a:effectLst/>
                <a:latin typeface="+mn-lt"/>
                <a:ea typeface="+mn-ea"/>
                <a:cs typeface="+mn-cs"/>
              </a:rPr>
              <a:t>even if they do not have symptoms</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13</a:t>
            </a:fld>
            <a:endParaRPr lang="en-US" dirty="0"/>
          </a:p>
        </p:txBody>
      </p:sp>
    </p:spTree>
    <p:extLst>
      <p:ext uri="{BB962C8B-B14F-4D97-AF65-F5344CB8AC3E}">
        <p14:creationId xmlns:p14="http://schemas.microsoft.com/office/powerpoint/2010/main" val="49671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Several countries that have experienced Zika outbreaks recently have reported increases in people who have </a:t>
            </a:r>
            <a:r>
              <a:rPr lang="en-US" sz="1200" b="0" i="0" u="none" strike="noStrike" kern="1200" baseline="0" dirty="0" err="1" smtClean="0">
                <a:solidFill>
                  <a:schemeClr val="tx1"/>
                </a:solidFill>
                <a:latin typeface="+mn-lt"/>
                <a:ea typeface="+mn-ea"/>
                <a:cs typeface="+mn-cs"/>
              </a:rPr>
              <a:t>Guillain-Barré</a:t>
            </a:r>
            <a:r>
              <a:rPr lang="en-US" sz="1200" b="0" i="0" u="none" strike="noStrike" kern="1200" baseline="0" dirty="0" smtClean="0">
                <a:solidFill>
                  <a:schemeClr val="tx1"/>
                </a:solidFill>
                <a:latin typeface="+mn-lt"/>
                <a:ea typeface="+mn-ea"/>
                <a:cs typeface="+mn-cs"/>
              </a:rPr>
              <a:t> syndrome (SGB).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SGB symptoms include weakness of the arms and legs and, in severe cases, can affect the muscles that control breathing.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symptoms can last a few weeks or several months. Most people fully recover from SGB, though some people have permanent damage. Very few people die from SGB.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Researchers do not fully understand what causes SGB. Most people with SGB report an infection before they have SGB symptoms. CDC is continuing to investigate the link between SGB and Zika to learn more.</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15</a:t>
            </a:fld>
            <a:endParaRPr lang="en-US" dirty="0"/>
          </a:p>
        </p:txBody>
      </p:sp>
    </p:spTree>
    <p:extLst>
      <p:ext uri="{BB962C8B-B14F-4D97-AF65-F5344CB8AC3E}">
        <p14:creationId xmlns:p14="http://schemas.microsoft.com/office/powerpoint/2010/main" val="336803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doctor or other healthcare provider </a:t>
            </a:r>
            <a:r>
              <a:rPr lang="en-US" sz="1200" b="0" i="0" u="none" strike="noStrike" kern="1200" baseline="0" dirty="0" smtClean="0">
                <a:solidFill>
                  <a:schemeClr val="tx1"/>
                </a:solidFill>
                <a:latin typeface="+mn-lt"/>
                <a:ea typeface="+mn-ea"/>
                <a:cs typeface="+mn-cs"/>
              </a:rPr>
              <a:t>will ask about any recent travel and any signs and symptoms. </a:t>
            </a: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Testing blood, semen, vaginal fluids, or urine is not recommended to determine how likely a person is to pass Zika virus through sex. Because Zika virus can remain in some fluids (for example, semen) longer than blood, someone might have a negative blood test, but still carry Zika in their genital secretions. Testing semen and vaginal fluids for Zika virus is not currently available outside of the research setting. Testing is not recommended for asymptomatic men and women who are not pregnant.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Detailed testing guidance is found here: http://www.cdc.gov/mmwr/volumes/65/wr/pdfs/mm6529e1.pdf</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17</a:t>
            </a:fld>
            <a:endParaRPr lang="en-US" dirty="0"/>
          </a:p>
        </p:txBody>
      </p:sp>
    </p:spTree>
    <p:extLst>
      <p:ext uri="{BB962C8B-B14F-4D97-AF65-F5344CB8AC3E}">
        <p14:creationId xmlns:p14="http://schemas.microsoft.com/office/powerpoint/2010/main" val="79327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Detailed testing information can be found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https://www.cdc.gov/zika/hc-providers/testing-for-zikavirus.html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Updated</a:t>
            </a:r>
            <a:r>
              <a:rPr lang="en-US" baseline="0" dirty="0" smtClean="0"/>
              <a:t> guidance on testing of pregnant women can be found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https://www.cdc.gov/mmwr/volumes/65/wr/mm6529e1.htm?s_cid=mm6529e1_e</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18</a:t>
            </a:fld>
            <a:endParaRPr lang="en-US" dirty="0"/>
          </a:p>
        </p:txBody>
      </p:sp>
    </p:spTree>
    <p:extLst>
      <p:ext uri="{BB962C8B-B14F-4D97-AF65-F5344CB8AC3E}">
        <p14:creationId xmlns:p14="http://schemas.microsoft.com/office/powerpoint/2010/main" val="235152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Pregnant women who live in an area with a Zika travel notice are at risk of getting Zika throughout pregnancy. For this reason, testing should be offered at the first prenatal care visit, followed by two rounds of testing at regular prenatal care visits during</a:t>
            </a:r>
            <a:r>
              <a:rPr lang="en-US" baseline="0" dirty="0" smtClean="0"/>
              <a:t> the pregnancy</a:t>
            </a:r>
            <a:r>
              <a:rPr lang="en-US" dirty="0" smtClean="0"/>
              <a:t>.</a:t>
            </a:r>
          </a:p>
          <a:p>
            <a:endParaRPr lang="en-US" dirty="0" smtClean="0"/>
          </a:p>
          <a:p>
            <a:r>
              <a:rPr lang="en-US" dirty="0" smtClean="0">
                <a:effectLst/>
              </a:rPr>
              <a:t>Pregnant</a:t>
            </a:r>
            <a:r>
              <a:rPr lang="en-US" baseline="0" dirty="0" smtClean="0">
                <a:effectLst/>
              </a:rPr>
              <a:t> women exposed to Zika who do NOT have symptoms are not recommended to receive routine t</a:t>
            </a:r>
            <a:endParaRPr lang="en-US" dirty="0" smtClean="0">
              <a:effectLst/>
            </a:endParaRPr>
          </a:p>
          <a:p>
            <a:endParaRPr lang="en-US" dirty="0" smtClean="0">
              <a:effectLst/>
            </a:endParaRPr>
          </a:p>
          <a:p>
            <a:r>
              <a:rPr lang="en-US" dirty="0" smtClean="0">
                <a:effectLst/>
              </a:rPr>
              <a:t>Zika virus testing is </a:t>
            </a:r>
            <a:r>
              <a:rPr lang="en-US" b="1" dirty="0" smtClean="0">
                <a:effectLst/>
              </a:rPr>
              <a:t>not</a:t>
            </a:r>
            <a:r>
              <a:rPr lang="en-US" dirty="0" smtClean="0">
                <a:effectLst/>
              </a:rPr>
              <a:t> recommended for</a:t>
            </a:r>
          </a:p>
          <a:p>
            <a:r>
              <a:rPr lang="en-US" dirty="0" smtClean="0">
                <a:effectLst/>
              </a:rPr>
              <a:t>Non-pregnant asymptomatic individuals</a:t>
            </a:r>
          </a:p>
          <a:p>
            <a:r>
              <a:rPr lang="en-US" dirty="0" smtClean="0">
                <a:effectLst/>
              </a:rPr>
              <a:t>Preconception screening</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19</a:t>
            </a:fld>
            <a:endParaRPr lang="en-US" dirty="0"/>
          </a:p>
        </p:txBody>
      </p:sp>
    </p:spTree>
    <p:extLst>
      <p:ext uri="{BB962C8B-B14F-4D97-AF65-F5344CB8AC3E}">
        <p14:creationId xmlns:p14="http://schemas.microsoft.com/office/powerpoint/2010/main" val="184001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Infant samples for Zika virus testing should be collected ideally within the first 2 days of life; if testing is performed later, distinguishing between congenital, perinatal, and postnatal infection will be difficult. </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20</a:t>
            </a:fld>
            <a:endParaRPr lang="en-US" dirty="0"/>
          </a:p>
        </p:txBody>
      </p:sp>
    </p:spTree>
    <p:extLst>
      <p:ext uri="{BB962C8B-B14F-4D97-AF65-F5344CB8AC3E}">
        <p14:creationId xmlns:p14="http://schemas.microsoft.com/office/powerpoint/2010/main" val="153815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21</a:t>
            </a:fld>
            <a:endParaRPr lang="en-US" dirty="0"/>
          </a:p>
        </p:txBody>
      </p:sp>
    </p:spTree>
    <p:extLst>
      <p:ext uri="{BB962C8B-B14F-4D97-AF65-F5344CB8AC3E}">
        <p14:creationId xmlns:p14="http://schemas.microsoft.com/office/powerpoint/2010/main" val="172646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 specific medicine for Zika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Treat the symptoms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not take aspirin or other non-steroidal anti-inflammatory drugs (NSAIDS) until dengue can be ruled out to reduce the risk of bleeding.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are taking medicine for another medical condition, talk to your doctor or other healthcare provider before taking additional medication.</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22</a:t>
            </a:fld>
            <a:endParaRPr lang="en-US" dirty="0"/>
          </a:p>
        </p:txBody>
      </p:sp>
    </p:spTree>
    <p:extLst>
      <p:ext uri="{BB962C8B-B14F-4D97-AF65-F5344CB8AC3E}">
        <p14:creationId xmlns:p14="http://schemas.microsoft.com/office/powerpoint/2010/main" val="280881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kern="1200" dirty="0" smtClean="0">
                <a:solidFill>
                  <a:schemeClr val="tx1"/>
                </a:solidFill>
                <a:effectLst/>
                <a:latin typeface="+mn-lt"/>
                <a:ea typeface="+mn-ea"/>
                <a:cs typeface="+mn-cs"/>
              </a:rPr>
              <a:t>To help prevent others from getting sick, strictly follow steps to prevent mosquito bites </a:t>
            </a:r>
            <a:r>
              <a:rPr lang="en-US" sz="1200" kern="1200" dirty="0" smtClean="0">
                <a:solidFill>
                  <a:srgbClr val="FF0000"/>
                </a:solidFill>
                <a:effectLst/>
                <a:latin typeface="+mn-lt"/>
                <a:ea typeface="+mn-ea"/>
                <a:cs typeface="+mn-cs"/>
              </a:rPr>
              <a:t>during the first week of illness</a:t>
            </a:r>
            <a:r>
              <a:rPr lang="en-US" sz="1200" kern="1200" dirty="0" smtClean="0">
                <a:solidFill>
                  <a:schemeClr val="tx1"/>
                </a:solidFill>
                <a:effectLst/>
                <a:latin typeface="+mn-lt"/>
                <a:ea typeface="+mn-ea"/>
                <a:cs typeface="+mn-cs"/>
              </a:rPr>
              <a:t>. </a:t>
            </a:r>
          </a:p>
          <a:p>
            <a:pPr marL="457200" lvl="1"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23</a:t>
            </a:fld>
            <a:endParaRPr lang="en-US" dirty="0"/>
          </a:p>
        </p:txBody>
      </p:sp>
    </p:spTree>
    <p:extLst>
      <p:ext uri="{BB962C8B-B14F-4D97-AF65-F5344CB8AC3E}">
        <p14:creationId xmlns:p14="http://schemas.microsoft.com/office/powerpoint/2010/main" val="237172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provides information on the current Zika outbreak, how Zika is spread, symptoms, associated risks, and how to prevent the spread of Zika. </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a:t>
            </a:fld>
            <a:endParaRPr lang="en-US" dirty="0"/>
          </a:p>
        </p:txBody>
      </p:sp>
    </p:spTree>
    <p:extLst>
      <p:ext uri="{BB962C8B-B14F-4D97-AF65-F5344CB8AC3E}">
        <p14:creationId xmlns:p14="http://schemas.microsoft.com/office/powerpoint/2010/main" val="310030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Zika is a nationally notifiable disease. State and territorial health departments are encouraged to report laboratory-confirmed cases to CDC through ArboNET, the national surveillance system for arboviral diseases. Healthcare providers should report cases to their local, state or territorial health department according to the laws or regulations for reportable diseases in their jurisdiction.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CDC maintains enhanced </a:t>
            </a:r>
            <a:r>
              <a:rPr lang="en-US" dirty="0" smtClean="0">
                <a:hlinkClick r:id="rId3"/>
              </a:rPr>
              <a:t>surveillance of women </a:t>
            </a:r>
            <a:r>
              <a:rPr lang="en-US" dirty="0" smtClean="0"/>
              <a:t>with any laboratory evidence</a:t>
            </a:r>
            <a:r>
              <a:rPr lang="en-US" baseline="0" dirty="0" smtClean="0"/>
              <a:t> of possible Zika virus infection, with or without symptoms, </a:t>
            </a:r>
            <a:r>
              <a:rPr lang="en-US" dirty="0" smtClean="0"/>
              <a:t>during pregnancy and their babies for the first year of life.</a:t>
            </a:r>
          </a:p>
          <a:p>
            <a:pPr marL="171450" indent="-171450">
              <a:buFont typeface="Arial" panose="020B0604020202020204" pitchFamily="34" charset="0"/>
              <a:buChar char="•"/>
            </a:pPr>
            <a:r>
              <a:rPr lang="en-US" dirty="0" smtClean="0"/>
              <a:t> CDC watches for and reports the number of Zika cases and the areas where Zika is spreading, which will help improve our understanding of how and where Zika is spreading.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25</a:t>
            </a:fld>
            <a:endParaRPr lang="en-US" dirty="0"/>
          </a:p>
        </p:txBody>
      </p:sp>
    </p:spTree>
    <p:extLst>
      <p:ext uri="{BB962C8B-B14F-4D97-AF65-F5344CB8AC3E}">
        <p14:creationId xmlns:p14="http://schemas.microsoft.com/office/powerpoint/2010/main" val="214792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To learn more about the impact of Zika infection on pregnant women, their fetuses, and infants, CDC is conducting enhanced surveillance for women with evidence of possible Zika virus infection during pregnancy.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With state, tribal, local and territorial health departments, CDC established the US Zika Pregnancy Registry.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CDC also helped develop a similar system in Puerto Rico, the Zika Active Pregnancy Surveillance System. </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CDC provided assistance to establish enhanced surveillance of pregnant women with Zika in Colombia.</a:t>
            </a:r>
          </a:p>
          <a:p>
            <a:pPr marL="171450" indent="-171450" rtl="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Data collected will be used to update recommendations for clinical care, plan for services for pregnant women and families affected by Zika, and improve prevention of Zika infection during pregnancy </a:t>
            </a:r>
          </a:p>
          <a:p>
            <a:pPr marL="171450" indent="-171450" rtl="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609321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CDC established the US Zika Pregnancy Registry and is collaborating with state, tribal, local, and territorial health departments to collect information about - pregnancy and infant outcomes among pregnant women with laboratory evidence of Zika virus infection and their infants.  </a:t>
            </a:r>
          </a:p>
          <a:p>
            <a:pPr marL="171450" indent="-171450">
              <a:buFont typeface="Arial" panose="020B0604020202020204" pitchFamily="34" charset="0"/>
              <a:buChar char="•"/>
            </a:pPr>
            <a:r>
              <a:rPr lang="en-US" dirty="0" smtClean="0"/>
              <a:t>CDC reports pregnancy data from these two surveillance systems. The numbers reported reflect counts of pregnant women in the</a:t>
            </a:r>
            <a:r>
              <a:rPr lang="en-US" baseline="0" dirty="0" smtClean="0"/>
              <a:t> US, including US territories, with any laboratory evidence of possible Zika virus infection, with or without symptoms or pregnancy complications.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27</a:t>
            </a:fld>
            <a:endParaRPr lang="en-US" dirty="0"/>
          </a:p>
        </p:txBody>
      </p:sp>
    </p:spTree>
    <p:extLst>
      <p:ext uri="{BB962C8B-B14F-4D97-AF65-F5344CB8AC3E}">
        <p14:creationId xmlns:p14="http://schemas.microsoft.com/office/powerpoint/2010/main" val="1379843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virus is primarily spread through the bite of an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aegypti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or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albopictus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mosquito.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aegypti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mosquitoes live in tropical, subtropical, and in some temperate climates. They are the primary vector of Zika, dengue, chikungunya, and other </a:t>
            </a:r>
            <a:r>
              <a:rPr lang="en-US" sz="1200" b="0" i="0" u="none" strike="noStrike" kern="1200" baseline="0" dirty="0" err="1" smtClean="0">
                <a:solidFill>
                  <a:schemeClr val="tx1"/>
                </a:solidFill>
                <a:latin typeface="+mn-lt"/>
                <a:ea typeface="+mn-ea"/>
                <a:cs typeface="+mn-cs"/>
              </a:rPr>
              <a:t>arboviral</a:t>
            </a:r>
            <a:r>
              <a:rPr lang="en-US" sz="1200" b="0" i="0" u="none" strike="noStrike" kern="1200" baseline="0" dirty="0" smtClean="0">
                <a:solidFill>
                  <a:schemeClr val="tx1"/>
                </a:solidFill>
                <a:latin typeface="+mn-lt"/>
                <a:ea typeface="+mn-ea"/>
                <a:cs typeface="+mn-cs"/>
              </a:rPr>
              <a:t> diseases. Because </a:t>
            </a:r>
            <a:r>
              <a:rPr lang="en-US" sz="1200" b="0" i="1" u="none" strike="noStrike" kern="1200" baseline="0" dirty="0" err="1" smtClean="0">
                <a:solidFill>
                  <a:schemeClr val="tx1"/>
                </a:solidFill>
                <a:latin typeface="+mn-lt"/>
                <a:ea typeface="+mn-ea"/>
                <a:cs typeface="+mn-cs"/>
              </a:rPr>
              <a:t>Aedes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aegypti</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mosquitoes live near and prefer to feed on people, they are considered highly efficient at spreading these diseases.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To produce eggs, the female mosquito bites people to feed on blood. When feeding, a mosquito will pierce the skin (like a needle) and inject saliva into a person’s skin.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29</a:t>
            </a:fld>
            <a:endParaRPr lang="en-US" dirty="0"/>
          </a:p>
        </p:txBody>
      </p:sp>
    </p:spTree>
    <p:extLst>
      <p:ext uri="{BB962C8B-B14F-4D97-AF65-F5344CB8AC3E}">
        <p14:creationId xmlns:p14="http://schemas.microsoft.com/office/powerpoint/2010/main" val="3115623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Once a week</a:t>
            </a:r>
            <a:r>
              <a:rPr lang="en-US" sz="1200" kern="1200" dirty="0" smtClean="0">
                <a:solidFill>
                  <a:schemeClr val="tx1"/>
                </a:solidFill>
                <a:effectLst/>
                <a:latin typeface="+mn-lt"/>
                <a:ea typeface="+mn-ea"/>
                <a:cs typeface="+mn-cs"/>
              </a:rPr>
              <a:t>, empty and scrub, turn over, cover, or throw out any items that hold water like tires, buckets, planters, toys, pools, birdbaths, flowerpot saucers, or trash containers. Mosquitoes lay eggs near water. </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Tightly cover water storage containers (buckets, cisterns, rain barrels) so that mosquitoes cannot get inside to lay eggs.</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For containers without lids, use wire mesh with holes smaller than an adult mosquito.</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Use larvicides to kill larvae in containers of water that will not be used for drinking and cannot be covered or dumped out. </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b="1" kern="1200" dirty="0" smtClean="0">
                <a:solidFill>
                  <a:schemeClr val="tx1"/>
                </a:solidFill>
                <a:effectLst/>
                <a:latin typeface="+mn-lt"/>
                <a:ea typeface="+mn-ea"/>
                <a:cs typeface="+mn-cs"/>
              </a:rPr>
              <a:t>If you have a septic tank,</a:t>
            </a:r>
            <a:r>
              <a:rPr lang="en-US" sz="1200" kern="1200" dirty="0" smtClean="0">
                <a:solidFill>
                  <a:schemeClr val="tx1"/>
                </a:solidFill>
                <a:effectLst/>
                <a:latin typeface="+mn-lt"/>
                <a:ea typeface="+mn-ea"/>
                <a:cs typeface="+mn-cs"/>
              </a:rPr>
              <a:t> repair cracks or gaps. Cover open vent or plumbing pipes. Use wire mesh with holes smaller than an adult mosquito.</a:t>
            </a:r>
            <a:endParaRPr lang="en-US" dirty="0" smtClean="0"/>
          </a:p>
          <a:p>
            <a:pPr marL="171450" lvl="0" indent="-171450">
              <a:buFont typeface="Calibri" panose="020F0502020204030204" pitchFamily="34" charset="0"/>
              <a:buChar char="»"/>
            </a:pPr>
            <a:r>
              <a:rPr lang="en-US" sz="1200" b="1" kern="1200" dirty="0" smtClean="0">
                <a:solidFill>
                  <a:schemeClr val="tx1"/>
                </a:solidFill>
                <a:effectLst/>
                <a:latin typeface="+mn-lt"/>
                <a:ea typeface="+mn-ea"/>
                <a:cs typeface="+mn-cs"/>
              </a:rPr>
              <a:t>Use an outdoor insect spray </a:t>
            </a:r>
            <a:r>
              <a:rPr lang="en-US" sz="1200" kern="1200" dirty="0" smtClean="0">
                <a:solidFill>
                  <a:schemeClr val="tx1"/>
                </a:solidFill>
                <a:effectLst/>
                <a:latin typeface="+mn-lt"/>
                <a:ea typeface="+mn-ea"/>
                <a:cs typeface="+mn-cs"/>
              </a:rPr>
              <a:t>made to kill mosquitoes in areas where they rest. Mosquitoes rest in dark, humid areas like under patio furniture, or under the carport or garage.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30</a:t>
            </a:fld>
            <a:endParaRPr lang="en-US" dirty="0"/>
          </a:p>
        </p:txBody>
      </p:sp>
    </p:spTree>
    <p:extLst>
      <p:ext uri="{BB962C8B-B14F-4D97-AF65-F5344CB8AC3E}">
        <p14:creationId xmlns:p14="http://schemas.microsoft.com/office/powerpoint/2010/main" val="758765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Install or repair and use window and door screens</a:t>
            </a:r>
            <a:r>
              <a:rPr lang="en-US" sz="1200" kern="1200" dirty="0" smtClean="0">
                <a:solidFill>
                  <a:schemeClr val="tx1"/>
                </a:solidFill>
                <a:effectLst/>
                <a:latin typeface="+mn-lt"/>
                <a:ea typeface="+mn-ea"/>
                <a:cs typeface="+mn-cs"/>
              </a:rPr>
              <a:t>. Do not leave doors propped open.</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Use air conditioning</a:t>
            </a:r>
            <a:r>
              <a:rPr lang="en-US" sz="1200" kern="1200" dirty="0" smtClean="0">
                <a:solidFill>
                  <a:schemeClr val="tx1"/>
                </a:solidFill>
                <a:effectLst/>
                <a:latin typeface="+mn-lt"/>
                <a:ea typeface="+mn-ea"/>
                <a:cs typeface="+mn-cs"/>
              </a:rPr>
              <a:t> when possible.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Once a week</a:t>
            </a:r>
            <a:r>
              <a:rPr lang="en-US" sz="1200" kern="1200" dirty="0" smtClean="0">
                <a:solidFill>
                  <a:schemeClr val="tx1"/>
                </a:solidFill>
                <a:effectLst/>
                <a:latin typeface="+mn-lt"/>
                <a:ea typeface="+mn-ea"/>
                <a:cs typeface="+mn-cs"/>
              </a:rPr>
              <a:t>, empty and scrub, turn over, cover, or throw out any items that hold water like vases and flowerpot saucers. Mosquitoes lay eggs near water.</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Kill mosquitoes inside your home.</a:t>
            </a:r>
            <a:r>
              <a:rPr lang="en-US" sz="1200" kern="1200" dirty="0" smtClean="0">
                <a:solidFill>
                  <a:schemeClr val="tx1"/>
                </a:solidFill>
                <a:effectLst/>
                <a:latin typeface="+mn-lt"/>
                <a:ea typeface="+mn-ea"/>
                <a:cs typeface="+mn-cs"/>
              </a:rPr>
              <a:t> Use an indoor insect fogger or indoor insect spray to kill mosquitoes and treat areas where they rest. These products work immediately, and may need to be reapplied. When using insecticides, always follow label directions. Only using insecticide will not keep your home free of mosquitoes.</a:t>
            </a:r>
          </a:p>
          <a:p>
            <a:pPr marL="628650" lvl="1" indent="-171450">
              <a:buFont typeface="Calibri" panose="020F0502020204030204" pitchFamily="34" charset="0"/>
              <a:buChar char="»"/>
            </a:pPr>
            <a:r>
              <a:rPr lang="en-US" sz="1200" kern="1200" dirty="0" smtClean="0">
                <a:solidFill>
                  <a:schemeClr val="tx1"/>
                </a:solidFill>
                <a:effectLst/>
                <a:latin typeface="+mn-lt"/>
                <a:ea typeface="+mn-ea"/>
                <a:cs typeface="+mn-cs"/>
              </a:rPr>
              <a:t>Mosquitoes rest in dark, humid places like under the sink, in closets, under furniture, or in the laundry room.  </a:t>
            </a:r>
          </a:p>
        </p:txBody>
      </p:sp>
      <p:sp>
        <p:nvSpPr>
          <p:cNvPr id="4" name="Slide Number Placeholder 3"/>
          <p:cNvSpPr>
            <a:spLocks noGrp="1"/>
          </p:cNvSpPr>
          <p:nvPr>
            <p:ph type="sldNum" sz="quarter" idx="10"/>
          </p:nvPr>
        </p:nvSpPr>
        <p:spPr/>
        <p:txBody>
          <a:bodyPr/>
          <a:lstStyle/>
          <a:p>
            <a:fld id="{336616B6-223B-D342-8ABD-3E59DD8B7D58}" type="slidenum">
              <a:rPr lang="en-US" smtClean="0"/>
              <a:t>31</a:t>
            </a:fld>
            <a:endParaRPr lang="en-US" dirty="0"/>
          </a:p>
        </p:txBody>
      </p:sp>
    </p:spTree>
    <p:extLst>
      <p:ext uri="{BB962C8B-B14F-4D97-AF65-F5344CB8AC3E}">
        <p14:creationId xmlns:p14="http://schemas.microsoft.com/office/powerpoint/2010/main" val="2178773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Choosing an EPA-registered repellent ensures the EPA has evaluated the product for effectiveness.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Insect repellents registered by the EPA repel the mosquitoes that spread Zika and other viruses like dengue, chikungunya, and West Nile.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When used as directed, EPA-registered insect repellents are proven safe and effective even for pregnant and breastfeeding women.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32</a:t>
            </a:fld>
            <a:endParaRPr lang="en-US" dirty="0"/>
          </a:p>
        </p:txBody>
      </p:sp>
    </p:spTree>
    <p:extLst>
      <p:ext uri="{BB962C8B-B14F-4D97-AF65-F5344CB8AC3E}">
        <p14:creationId xmlns:p14="http://schemas.microsoft.com/office/powerpoint/2010/main" val="280409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EPA has reviewed scientific studies on the use of permethrin-treated clothing. Based on EPA’s review, there is no evidence of reproductive or developmental effects to mother or child following exposure to permethrin.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Treated clothing remains protective after multiple washings. See product information to learn how long the protection will last.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treating items yourself, follow the product instructions carefully.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use permethrin products directly on skin. They are intended to treat clothing.</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33</a:t>
            </a:fld>
            <a:endParaRPr lang="en-US" dirty="0"/>
          </a:p>
        </p:txBody>
      </p:sp>
    </p:spTree>
    <p:extLst>
      <p:ext uri="{BB962C8B-B14F-4D97-AF65-F5344CB8AC3E}">
        <p14:creationId xmlns:p14="http://schemas.microsoft.com/office/powerpoint/2010/main" val="4215794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34</a:t>
            </a:fld>
            <a:endParaRPr lang="en-US" dirty="0"/>
          </a:p>
        </p:txBody>
      </p:sp>
    </p:spTree>
    <p:extLst>
      <p:ext uri="{BB962C8B-B14F-4D97-AF65-F5344CB8AC3E}">
        <p14:creationId xmlns:p14="http://schemas.microsoft.com/office/powerpoint/2010/main" val="537696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can be passed through sex from a person who has Zika to his or her sex partners. </a:t>
            </a:r>
          </a:p>
          <a:p>
            <a:pPr marL="628650" lvl="1" indent="-171450">
              <a:buFont typeface="Calibri" panose="020F0502020204030204" pitchFamily="34" charset="0"/>
              <a:buChar char="»"/>
            </a:pPr>
            <a:r>
              <a:rPr lang="en-US" sz="1200" b="0" i="0" u="none" strike="noStrike" kern="1200" baseline="0" dirty="0" smtClean="0">
                <a:solidFill>
                  <a:schemeClr val="tx1"/>
                </a:solidFill>
                <a:latin typeface="+mn-lt"/>
                <a:ea typeface="+mn-ea"/>
                <a:cs typeface="+mn-cs"/>
              </a:rPr>
              <a:t>Sex includes vaginal, anal, and oral sex, and the sharing of sex toys.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Zika can be passed through sex, even if the infected person does not have symptoms at the time. </a:t>
            </a:r>
          </a:p>
          <a:p>
            <a:pPr marL="628650" lvl="1" indent="-171450">
              <a:buFont typeface="Calibri" panose="020F0502020204030204" pitchFamily="34" charset="0"/>
              <a:buChar char="»"/>
            </a:pPr>
            <a:r>
              <a:rPr lang="en-US" sz="1200" b="0" i="0" u="none" strike="noStrike" kern="1200" baseline="0" dirty="0" smtClean="0">
                <a:solidFill>
                  <a:schemeClr val="tx1"/>
                </a:solidFill>
                <a:latin typeface="+mn-lt"/>
                <a:ea typeface="+mn-ea"/>
                <a:cs typeface="+mn-cs"/>
              </a:rPr>
              <a:t>It can be passed from a person with Zika before their symptoms start, while they have symptoms, and after their symptoms end. </a:t>
            </a:r>
          </a:p>
          <a:p>
            <a:pPr marL="628650" lvl="1" indent="-171450">
              <a:buFont typeface="Calibri" panose="020F0502020204030204" pitchFamily="34" charset="0"/>
              <a:buChar char="»"/>
            </a:pPr>
            <a:r>
              <a:rPr lang="en-US" sz="1200" b="0" i="0" u="none" strike="noStrike" kern="1200" baseline="0" dirty="0" smtClean="0">
                <a:solidFill>
                  <a:schemeClr val="tx1"/>
                </a:solidFill>
                <a:latin typeface="+mn-lt"/>
                <a:ea typeface="+mn-ea"/>
                <a:cs typeface="+mn-cs"/>
              </a:rPr>
              <a:t> Although not well documented, the virus may also be passed by a person who carries the virus but never develops symptoms.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Studies are underway to find out how long Zika stays in the semen and vaginal fluids of people who have Zika and how long it can be passed to sex partners. We know that Zika can remain in semen longer than in other body fluids, including vaginal fluids, urine, and blood. </a:t>
            </a:r>
          </a:p>
          <a:p>
            <a:pPr lvl="0"/>
            <a:r>
              <a:rPr lang="en-US" sz="1200" kern="1200" dirty="0" smtClean="0">
                <a:solidFill>
                  <a:schemeClr val="tx1"/>
                </a:solidFill>
                <a:effectLst/>
                <a:latin typeface="+mn-lt"/>
                <a:ea typeface="+mn-ea"/>
                <a:cs typeface="+mn-cs"/>
              </a:rPr>
              <a:t>Sexual exposure includes sex without a condom with a person who traveled to or lives in an area with Zika. </a:t>
            </a:r>
          </a:p>
          <a:p>
            <a:pPr lvl="1"/>
            <a:r>
              <a:rPr lang="en-US" sz="1200" kern="1200" dirty="0" smtClean="0">
                <a:solidFill>
                  <a:schemeClr val="tx1"/>
                </a:solidFill>
                <a:effectLst/>
                <a:latin typeface="+mn-lt"/>
                <a:ea typeface="+mn-ea"/>
                <a:cs typeface="+mn-cs"/>
              </a:rPr>
              <a:t>This includes vaginal, anal, and oral sex and the sharing of sex toys.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37</a:t>
            </a:fld>
            <a:endParaRPr lang="en-US" dirty="0"/>
          </a:p>
        </p:txBody>
      </p:sp>
    </p:spTree>
    <p:extLst>
      <p:ext uri="{BB962C8B-B14F-4D97-AF65-F5344CB8AC3E}">
        <p14:creationId xmlns:p14="http://schemas.microsoft.com/office/powerpoint/2010/main" val="261170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Primarily through the bite of an infected </a:t>
            </a:r>
            <a:r>
              <a:rPr lang="en-US" i="1" dirty="0" err="1" smtClean="0"/>
              <a:t>Aedes</a:t>
            </a:r>
            <a:r>
              <a:rPr lang="en-US" dirty="0" smtClean="0"/>
              <a:t> </a:t>
            </a:r>
            <a:r>
              <a:rPr lang="en-US" i="1" dirty="0" err="1" smtClean="0"/>
              <a:t>aegypti</a:t>
            </a:r>
            <a:r>
              <a:rPr lang="en-US" i="1" dirty="0" smtClean="0"/>
              <a:t> </a:t>
            </a:r>
            <a:r>
              <a:rPr lang="en-US" dirty="0" smtClean="0"/>
              <a:t>or </a:t>
            </a:r>
            <a:r>
              <a:rPr lang="en-US" i="1" dirty="0" err="1" smtClean="0"/>
              <a:t>Aedes</a:t>
            </a:r>
            <a:r>
              <a:rPr lang="en-US" i="1" dirty="0" smtClean="0"/>
              <a:t> </a:t>
            </a:r>
            <a:r>
              <a:rPr lang="en-US" i="1" dirty="0" err="1" smtClean="0"/>
              <a:t>albopictus</a:t>
            </a:r>
            <a:r>
              <a:rPr lang="en-US" i="1" dirty="0" smtClean="0"/>
              <a:t> </a:t>
            </a:r>
            <a:r>
              <a:rPr lang="en-US" dirty="0" smtClean="0"/>
              <a:t>mosquito.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Many people won’t have symptoms or will only have mild symptoms.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Infection during pregnancy can cause microcephaly and other severe brain defects.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3</a:t>
            </a:fld>
            <a:endParaRPr lang="en-US" dirty="0"/>
          </a:p>
        </p:txBody>
      </p:sp>
    </p:spTree>
    <p:extLst>
      <p:ext uri="{BB962C8B-B14F-4D97-AF65-F5344CB8AC3E}">
        <p14:creationId xmlns:p14="http://schemas.microsoft.com/office/powerpoint/2010/main" val="8176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sharing sex toys may also reduce the risk of spreading Zika to sex partners.</a:t>
            </a:r>
          </a:p>
          <a:p>
            <a:endParaRPr lang="en-US" dirty="0" smtClean="0"/>
          </a:p>
          <a:p>
            <a:endParaRPr lang="en-US" dirty="0" smtClean="0"/>
          </a:p>
          <a:p>
            <a:r>
              <a:rPr lang="en-US" dirty="0" smtClean="0"/>
              <a:t>The</a:t>
            </a:r>
            <a:r>
              <a:rPr lang="en-US" baseline="0" dirty="0" smtClean="0"/>
              <a:t> full sexual transmission guidance can be found here: http://www.cdc.gov/mmwr/volumes/65/wr/pdfs/mm6529e2.pdf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38</a:t>
            </a:fld>
            <a:endParaRPr lang="en-US" dirty="0"/>
          </a:p>
        </p:txBody>
      </p:sp>
    </p:spTree>
    <p:extLst>
      <p:ext uri="{BB962C8B-B14F-4D97-AF65-F5344CB8AC3E}">
        <p14:creationId xmlns:p14="http://schemas.microsoft.com/office/powerpoint/2010/main" val="3695321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The</a:t>
            </a:r>
            <a:r>
              <a:rPr lang="en-US" b="1" baseline="0" dirty="0" smtClean="0">
                <a:effectLst/>
              </a:rPr>
              <a:t> extended period for men is because Zika stays in semen longer than in other body fluids.</a:t>
            </a:r>
          </a:p>
          <a:p>
            <a:endParaRPr lang="en-US" b="1" baseline="0" dirty="0" smtClean="0">
              <a:effectLst/>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Decisions about having sex and using condoms depend on each person’s understanding of the risks and benefits, including </a:t>
            </a:r>
          </a:p>
          <a:p>
            <a:r>
              <a:rPr lang="en-US" sz="1200" b="0" i="0" u="none" strike="noStrike" kern="1200" baseline="0" dirty="0" smtClean="0">
                <a:solidFill>
                  <a:schemeClr val="tx1"/>
                </a:solidFill>
                <a:latin typeface="+mn-lt"/>
                <a:ea typeface="+mn-ea"/>
                <a:cs typeface="+mn-cs"/>
              </a:rPr>
              <a:t> The mild nature of the illness for many people </a:t>
            </a:r>
          </a:p>
          <a:p>
            <a:r>
              <a:rPr lang="en-US" sz="1200" b="0" i="0" u="none" strike="noStrike" kern="1200" baseline="0" dirty="0" smtClean="0">
                <a:solidFill>
                  <a:schemeClr val="tx1"/>
                </a:solidFill>
                <a:latin typeface="+mn-lt"/>
                <a:ea typeface="+mn-ea"/>
                <a:cs typeface="+mn-cs"/>
              </a:rPr>
              <a:t> Their possible exposure to mosquitoes while in an area with risk of Zika </a:t>
            </a:r>
          </a:p>
          <a:p>
            <a:r>
              <a:rPr lang="en-US" sz="1200" b="0" i="0" u="none" strike="noStrike" kern="1200" baseline="0" dirty="0" smtClean="0">
                <a:solidFill>
                  <a:schemeClr val="tx1"/>
                </a:solidFill>
                <a:latin typeface="+mn-lt"/>
                <a:ea typeface="+mn-ea"/>
                <a:cs typeface="+mn-cs"/>
              </a:rPr>
              <a:t> Their plans for pregnancy (if appropriate) and access to birth control </a:t>
            </a:r>
          </a:p>
          <a:p>
            <a:r>
              <a:rPr lang="en-US" sz="1200" b="0" i="0" u="none" strike="noStrike" kern="1200" baseline="0" dirty="0" smtClean="0">
                <a:solidFill>
                  <a:schemeClr val="tx1"/>
                </a:solidFill>
                <a:latin typeface="+mn-lt"/>
                <a:ea typeface="+mn-ea"/>
                <a:cs typeface="+mn-cs"/>
              </a:rPr>
              <a:t> Their access to condoms </a:t>
            </a:r>
          </a:p>
          <a:p>
            <a:r>
              <a:rPr lang="en-US" sz="1200" b="0" i="0" u="none" strike="noStrike" kern="1200" baseline="0" dirty="0" smtClean="0">
                <a:solidFill>
                  <a:schemeClr val="tx1"/>
                </a:solidFill>
                <a:latin typeface="+mn-lt"/>
                <a:ea typeface="+mn-ea"/>
                <a:cs typeface="+mn-cs"/>
              </a:rPr>
              <a:t> Their desire for intimacy, including willingness to use condoms or not have sex </a:t>
            </a:r>
          </a:p>
          <a:p>
            <a:r>
              <a:rPr lang="en-US" sz="1200" b="0" i="0" u="none" strike="noStrike" kern="1200" baseline="0" dirty="0" smtClean="0">
                <a:solidFill>
                  <a:schemeClr val="tx1"/>
                </a:solidFill>
                <a:latin typeface="+mn-lt"/>
                <a:ea typeface="+mn-ea"/>
                <a:cs typeface="+mn-cs"/>
              </a:rPr>
              <a:t> Their ability to use condoms or not have sex </a:t>
            </a:r>
          </a:p>
          <a:p>
            <a:r>
              <a:rPr lang="en-US" sz="1200" b="0" i="0" u="none" strike="noStrike" kern="1200" baseline="0" dirty="0" smtClean="0">
                <a:solidFill>
                  <a:schemeClr val="tx1"/>
                </a:solidFill>
                <a:latin typeface="+mn-lt"/>
                <a:ea typeface="+mn-ea"/>
                <a:cs typeface="+mn-cs"/>
              </a:rPr>
              <a:t>o If either partner develops symptoms of Zika or has concerns, they should talk to a healthcare provider.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39</a:t>
            </a:fld>
            <a:endParaRPr lang="en-US" dirty="0"/>
          </a:p>
        </p:txBody>
      </p:sp>
    </p:spTree>
    <p:extLst>
      <p:ext uri="{BB962C8B-B14F-4D97-AF65-F5344CB8AC3E}">
        <p14:creationId xmlns:p14="http://schemas.microsoft.com/office/powerpoint/2010/main" val="1893232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from</a:t>
            </a:r>
            <a:r>
              <a:rPr lang="en-US" baseline="0" dirty="0" smtClean="0"/>
              <a:t> sex is of greatest concern for pregnant women, who can pass Zika to their developing fetus if infected during pregnancy. </a:t>
            </a:r>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40</a:t>
            </a:fld>
            <a:endParaRPr lang="en-US" dirty="0"/>
          </a:p>
        </p:txBody>
      </p:sp>
    </p:spTree>
    <p:extLst>
      <p:ext uri="{BB962C8B-B14F-4D97-AF65-F5344CB8AC3E}">
        <p14:creationId xmlns:p14="http://schemas.microsoft.com/office/powerpoint/2010/main" val="111821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Women</a:t>
            </a:r>
            <a:r>
              <a:rPr lang="en-US" b="1" baseline="0" dirty="0" smtClean="0">
                <a:effectLst/>
              </a:rPr>
              <a:t> and their partners thinking about pregnancy should consider avoiding nonessential travel to areas with risk of Zika with CDC Zika travel notices.</a:t>
            </a:r>
          </a:p>
          <a:p>
            <a:endParaRPr lang="en-US" dirty="0" smtClean="0">
              <a:effectLst/>
            </a:endParaRPr>
          </a:p>
          <a:p>
            <a:r>
              <a:rPr lang="en-US" dirty="0" smtClean="0">
                <a:effectLst/>
              </a:rPr>
              <a:t>If the female partner was exposed to this area, wait at least </a:t>
            </a:r>
            <a:r>
              <a:rPr lang="en-US" b="1" dirty="0" smtClean="0">
                <a:effectLst/>
              </a:rPr>
              <a:t>8 weeks</a:t>
            </a:r>
            <a:r>
              <a:rPr lang="en-US" dirty="0" smtClean="0">
                <a:effectLst/>
              </a:rPr>
              <a:t> after the last possible exposure or after symptoms start (if she developed symptoms) before trying to conceive. During this waiting period, use condoms or do not have sex.</a:t>
            </a:r>
          </a:p>
          <a:p>
            <a:r>
              <a:rPr lang="en-US" dirty="0" smtClean="0">
                <a:effectLst/>
              </a:rPr>
              <a:t>If the male partner was exposed to this area, wait at least </a:t>
            </a:r>
            <a:r>
              <a:rPr lang="en-US" b="1" dirty="0" smtClean="0">
                <a:effectLst/>
              </a:rPr>
              <a:t>6 months</a:t>
            </a:r>
            <a:r>
              <a:rPr lang="en-US" dirty="0" smtClean="0">
                <a:effectLst/>
              </a:rPr>
              <a:t> after the last possible exposure or after symptoms start (if he developed symptoms) before trying to conceive. During this waiting period, use condoms or do not have sex.</a:t>
            </a:r>
          </a:p>
          <a:p>
            <a:pPr marL="0" indent="0">
              <a:buFont typeface="Arial" panose="020B0604020202020204" pitchFamily="34" charset="0"/>
              <a:buNone/>
            </a:pPr>
            <a:endParaRPr lang="en-US" b="1" dirty="0" smtClean="0">
              <a:effectLst/>
            </a:endParaRPr>
          </a:p>
          <a:p>
            <a:pPr marL="0" indent="0">
              <a:buFont typeface="Arial" panose="020B0604020202020204" pitchFamily="34" charset="0"/>
              <a:buNone/>
            </a:pPr>
            <a:r>
              <a:rPr lang="en-US" dirty="0" smtClean="0">
                <a:effectLst/>
              </a:rPr>
              <a:t>Decisions about pregnancy planning are personal and complex, and the circumstances will vary for women and their partners. Women and their partners should discuss pregnancy planning with a trusted doctor or healthcare provider. As part of counseling with healthcare providers, some women and their partners living in areas with risk of Zika might decide to delay pregnancy.</a:t>
            </a:r>
          </a:p>
          <a:p>
            <a:pPr marL="0" indent="0">
              <a:buFont typeface="Arial" panose="020B0604020202020204" pitchFamily="34" charset="0"/>
              <a:buNone/>
            </a:pPr>
            <a:endParaRPr lang="en-US" b="1"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full sexual transmission guidance can be found here: http://www.cdc.gov/mmwr/volumes/65/wr/pdfs/mm6529e2.pdf </a:t>
            </a: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41</a:t>
            </a:fld>
            <a:endParaRPr lang="en-US" dirty="0"/>
          </a:p>
        </p:txBody>
      </p:sp>
    </p:spTree>
    <p:extLst>
      <p:ext uri="{BB962C8B-B14F-4D97-AF65-F5344CB8AC3E}">
        <p14:creationId xmlns:p14="http://schemas.microsoft.com/office/powerpoint/2010/main" val="2672000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Because the level of risk in this area is unknown and information is limited about the risk of infection around the time of conception, talk with your healthcare provider about your plans for pregnancy, your travel plans, your risk of Zika virus infection, the possible health effects of Zika virus infection on a baby, and ways to protect yourself from Zika.</a:t>
            </a:r>
          </a:p>
          <a:p>
            <a:endParaRPr lang="en-US" dirty="0" smtClean="0">
              <a:effectLst/>
            </a:endParaRPr>
          </a:p>
          <a:p>
            <a:r>
              <a:rPr lang="en-US" dirty="0" smtClean="0">
                <a:effectLst/>
              </a:rPr>
              <a:t>If either of you develops symptoms consistent with Zika and/or test positive for Zika, you should follow the suggested timeframes above before trying to conceive.</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42</a:t>
            </a:fld>
            <a:endParaRPr lang="en-US" dirty="0"/>
          </a:p>
        </p:txBody>
      </p:sp>
    </p:spTree>
    <p:extLst>
      <p:ext uri="{BB962C8B-B14F-4D97-AF65-F5344CB8AC3E}">
        <p14:creationId xmlns:p14="http://schemas.microsoft.com/office/powerpoint/2010/main" val="1553270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 and women who live in areas with risk of Zika who are considering pregnancy in the near future should talk with their healthcare providers about their pregnancy plans during a Zika virus outbreak, the potential risks of Zika, and how they can prevent Zika virus infection during pregnancy. </a:t>
            </a:r>
          </a:p>
          <a:p>
            <a:endParaRPr lang="en-US" dirty="0" smtClean="0">
              <a:effectLst/>
            </a:endParaRPr>
          </a:p>
          <a:p>
            <a:r>
              <a:rPr lang="en-US" dirty="0" smtClean="0">
                <a:effectLst/>
              </a:rPr>
              <a:t>If you develop symptoms of Zika and test positive for Zika, you should follow the suggested timeframes above before trying to conceive.</a:t>
            </a:r>
            <a:endParaRPr lang="en-US" dirty="0">
              <a:effectLst/>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43</a:t>
            </a:fld>
            <a:endParaRPr lang="en-US" dirty="0"/>
          </a:p>
        </p:txBody>
      </p:sp>
    </p:spTree>
    <p:extLst>
      <p:ext uri="{BB962C8B-B14F-4D97-AF65-F5344CB8AC3E}">
        <p14:creationId xmlns:p14="http://schemas.microsoft.com/office/powerpoint/2010/main" val="171387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Pregnant couples with a partner who traveled to an area with risk of Zika should: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Use condoms from start to finish every time they have sex or not have sex during the pregnancy. This is important, even if the pregnant woman’s partner does not have symptoms of Zika or feel sick. </a:t>
            </a:r>
          </a:p>
          <a:p>
            <a:pPr lvl="1"/>
            <a:r>
              <a:rPr lang="en-US" sz="1200" kern="1200" dirty="0" smtClean="0">
                <a:solidFill>
                  <a:schemeClr val="tx1"/>
                </a:solidFill>
                <a:effectLst/>
                <a:latin typeface="+mn-lt"/>
                <a:ea typeface="+mn-ea"/>
                <a:cs typeface="+mn-cs"/>
              </a:rPr>
              <a:t>Not share sex toys throughout the entire pregnancy.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Until more is known, CDC recommends the following: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Women trying to get pregnant and their partners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Before you or your partner travel, talk to your doctor or other healthcare provider about your plans to become pregnant and the risk of Zika virus infection. </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you do travel to an area with Zika, you and your partner should strictly follow steps to prevent mosquito bites during the trip. </a:t>
            </a: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45</a:t>
            </a:fld>
            <a:endParaRPr lang="en-US" dirty="0"/>
          </a:p>
        </p:txBody>
      </p:sp>
    </p:spTree>
    <p:extLst>
      <p:ext uri="{BB962C8B-B14F-4D97-AF65-F5344CB8AC3E}">
        <p14:creationId xmlns:p14="http://schemas.microsoft.com/office/powerpoint/2010/main" val="3808519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Arial" panose="020B0604020202020204" pitchFamily="34" charset="0"/>
              </a:rPr>
              <a:t>People with a partner who traveled to an area with risk of Zika </a:t>
            </a:r>
            <a:r>
              <a:rPr lang="en-US" sz="1200" b="0" i="0" u="none" strike="noStrike" kern="1200" baseline="0" dirty="0" smtClean="0">
                <a:solidFill>
                  <a:schemeClr val="tx1"/>
                </a:solidFill>
                <a:latin typeface="+mn-lt"/>
                <a:ea typeface="+mn-ea"/>
                <a:cs typeface="Arial" panose="020B0604020202020204" pitchFamily="34" charset="0"/>
              </a:rPr>
              <a:t>should use condoms or not have sex. The period of time for taking these precautions depends on whether the traveler is female or male: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Arial" panose="020B0604020202020204" pitchFamily="34" charset="0"/>
              </a:rPr>
              <a:t>If traveler is female: </a:t>
            </a:r>
            <a:r>
              <a:rPr lang="en-US" sz="1200" b="0" i="0" u="none" strike="noStrike" kern="1200" baseline="0" dirty="0" smtClean="0">
                <a:solidFill>
                  <a:schemeClr val="tx1"/>
                </a:solidFill>
                <a:latin typeface="+mn-lt"/>
                <a:ea typeface="+mn-ea"/>
                <a:cs typeface="Arial" panose="020B0604020202020204" pitchFamily="34" charset="0"/>
              </a:rPr>
              <a:t>Use condoms or do not have sex for </a:t>
            </a:r>
            <a:r>
              <a:rPr lang="en-US" sz="1200" b="1" i="0" u="none" strike="noStrike" kern="1200" baseline="0" dirty="0" smtClean="0">
                <a:solidFill>
                  <a:schemeClr val="tx1"/>
                </a:solidFill>
                <a:latin typeface="+mn-lt"/>
                <a:ea typeface="+mn-ea"/>
                <a:cs typeface="Arial" panose="020B0604020202020204" pitchFamily="34" charset="0"/>
              </a:rPr>
              <a:t>at least 8 weeks </a:t>
            </a:r>
            <a:r>
              <a:rPr lang="en-US" sz="1200" b="0" i="0" u="none" strike="noStrike" kern="1200" baseline="0" dirty="0" smtClean="0">
                <a:solidFill>
                  <a:schemeClr val="tx1"/>
                </a:solidFill>
                <a:latin typeface="+mn-lt"/>
                <a:ea typeface="+mn-ea"/>
                <a:cs typeface="Arial" panose="020B0604020202020204" pitchFamily="34" charset="0"/>
              </a:rPr>
              <a:t>after travel to an area with risk of Zika (if she doesn’t have symptoms) or for </a:t>
            </a:r>
            <a:r>
              <a:rPr lang="en-US" sz="1200" b="1" i="0" u="none" strike="noStrike" kern="1200" baseline="0" dirty="0" smtClean="0">
                <a:solidFill>
                  <a:schemeClr val="tx1"/>
                </a:solidFill>
                <a:latin typeface="+mn-lt"/>
                <a:ea typeface="+mn-ea"/>
                <a:cs typeface="Arial" panose="020B0604020202020204" pitchFamily="34" charset="0"/>
              </a:rPr>
              <a:t>at least 8 weeks </a:t>
            </a:r>
            <a:r>
              <a:rPr lang="en-US" sz="1200" b="0" i="0" u="none" strike="noStrike" kern="1200" baseline="0" dirty="0" smtClean="0">
                <a:solidFill>
                  <a:schemeClr val="tx1"/>
                </a:solidFill>
                <a:latin typeface="+mn-lt"/>
                <a:ea typeface="+mn-ea"/>
                <a:cs typeface="Arial" panose="020B0604020202020204" pitchFamily="34" charset="0"/>
              </a:rPr>
              <a:t>from the start of her symptoms (or Zika diagnosis). </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If traveler is male: </a:t>
            </a:r>
            <a:r>
              <a:rPr lang="en-US" sz="1200" b="0" i="0" u="none" strike="noStrike" kern="1200" baseline="0" dirty="0" smtClean="0">
                <a:solidFill>
                  <a:schemeClr val="tx1"/>
                </a:solidFill>
                <a:latin typeface="+mn-lt"/>
                <a:ea typeface="+mn-ea"/>
                <a:cs typeface="+mn-cs"/>
              </a:rPr>
              <a:t>Use condoms or do not have sex for at </a:t>
            </a:r>
            <a:r>
              <a:rPr lang="en-US" sz="1200" b="1" i="0" u="none" strike="noStrike" kern="1200" baseline="0" dirty="0" smtClean="0">
                <a:solidFill>
                  <a:schemeClr val="tx1"/>
                </a:solidFill>
                <a:latin typeface="+mn-lt"/>
                <a:ea typeface="+mn-ea"/>
                <a:cs typeface="+mn-cs"/>
              </a:rPr>
              <a:t>least 6 months </a:t>
            </a:r>
            <a:r>
              <a:rPr lang="en-US" sz="1200" b="0" i="0" u="none" strike="noStrike" kern="1200" baseline="0" dirty="0" smtClean="0">
                <a:solidFill>
                  <a:schemeClr val="tx1"/>
                </a:solidFill>
                <a:latin typeface="+mn-lt"/>
                <a:ea typeface="+mn-ea"/>
                <a:cs typeface="+mn-cs"/>
              </a:rPr>
              <a:t>after travel to an area with risk of Zika (if he doesn’t have symptoms) or for </a:t>
            </a:r>
            <a:r>
              <a:rPr lang="en-US" sz="1200" b="1" i="0" u="none" strike="noStrike" kern="1200" baseline="0" dirty="0" smtClean="0">
                <a:solidFill>
                  <a:schemeClr val="tx1"/>
                </a:solidFill>
                <a:latin typeface="+mn-lt"/>
                <a:ea typeface="+mn-ea"/>
                <a:cs typeface="+mn-cs"/>
              </a:rPr>
              <a:t>at least 6 months</a:t>
            </a:r>
            <a:r>
              <a:rPr lang="en-US" sz="1200" b="0" i="0" u="none" strike="noStrike" kern="1200" baseline="0" dirty="0" smtClean="0">
                <a:solidFill>
                  <a:schemeClr val="tx1"/>
                </a:solidFill>
                <a:latin typeface="+mn-lt"/>
                <a:ea typeface="+mn-ea"/>
                <a:cs typeface="+mn-cs"/>
              </a:rPr>
              <a:t> from the start of his symptoms (or Zika diagnosis). This extended period is because Zika stays in semen longer than in other body fluids.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travelers become infected while traveling but do not get sick until they return home. Be aware of any illness or symptoms during your trip or after you return home. Tell your doctor or other healthcare provider where you have traveled and when you were there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46</a:t>
            </a:fld>
            <a:endParaRPr lang="en-US" dirty="0"/>
          </a:p>
        </p:txBody>
      </p:sp>
    </p:spTree>
    <p:extLst>
      <p:ext uri="{BB962C8B-B14F-4D97-AF65-F5344CB8AC3E}">
        <p14:creationId xmlns:p14="http://schemas.microsoft.com/office/powerpoint/2010/main" val="2676154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47</a:t>
            </a:fld>
            <a:endParaRPr lang="en-US" dirty="0"/>
          </a:p>
        </p:txBody>
      </p:sp>
    </p:spTree>
    <p:extLst>
      <p:ext uri="{BB962C8B-B14F-4D97-AF65-F5344CB8AC3E}">
        <p14:creationId xmlns:p14="http://schemas.microsoft.com/office/powerpoint/2010/main" val="3046196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48</a:t>
            </a:fld>
            <a:endParaRPr lang="en-US" dirty="0"/>
          </a:p>
        </p:txBody>
      </p:sp>
    </p:spTree>
    <p:extLst>
      <p:ext uri="{BB962C8B-B14F-4D97-AF65-F5344CB8AC3E}">
        <p14:creationId xmlns:p14="http://schemas.microsoft.com/office/powerpoint/2010/main" val="150386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Historical</a:t>
            </a:r>
            <a:r>
              <a:rPr lang="en-US" sz="1200" kern="1200" baseline="0" dirty="0" smtClean="0">
                <a:solidFill>
                  <a:schemeClr val="tx1"/>
                </a:solidFill>
                <a:effectLst/>
                <a:latin typeface="+mn-lt"/>
                <a:ea typeface="+mn-ea"/>
                <a:cs typeface="+mn-cs"/>
              </a:rPr>
              <a:t> background on Zika: </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Zika virus was first discovered in a monkey in the Zika Forest of Uganda in 1947.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Before 2007, at least 14 human cases of Zika had been documented, although other cases were likely to have occurred and were not reported.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 Zika outbreaks have probably occurred in many locations. Because the symptoms of Zika are similar to those of many other diseases, many cases may not have been recognized.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Since May 2015, CDC has been responding to increased reports of Zika and has assisted in investigations with PAHO and countries’ ministries of health. The first travel notice for Zika in Brazil was posted in June 2015.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January 22, 2016, CDC activated its Emergency Operations Center (EOC) to respond to outbreaks of Zika occurring in the Americas and increased reports of birth defects and </a:t>
            </a:r>
            <a:r>
              <a:rPr lang="en-US" sz="1200" b="0" i="0" u="none" strike="noStrike" kern="1200" baseline="0" dirty="0" err="1" smtClean="0">
                <a:solidFill>
                  <a:schemeClr val="tx1"/>
                </a:solidFill>
                <a:latin typeface="+mn-lt"/>
                <a:ea typeface="+mn-ea"/>
                <a:cs typeface="+mn-cs"/>
              </a:rPr>
              <a:t>Guillain-Barré</a:t>
            </a:r>
            <a:r>
              <a:rPr lang="en-US" sz="1200" b="0" i="0" u="none" strike="noStrike" kern="1200" baseline="0" dirty="0" smtClean="0">
                <a:solidFill>
                  <a:schemeClr val="tx1"/>
                </a:solidFill>
                <a:latin typeface="+mn-lt"/>
                <a:ea typeface="+mn-ea"/>
                <a:cs typeface="+mn-cs"/>
              </a:rPr>
              <a:t> syndrome in areas affected by Zika. On February 8, 2016, CDC elevated its EOC activation to a Level 1, the highest level.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 On February 1, 2016, the World Health Organization (WHO) declared a Public Health Emergency of International Concern (PHEIC) because of clusters of microcephaly and other neurological disorders in some areas affected by Zika.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6616B6-223B-D342-8ABD-3E59DD8B7D58}" type="slidenum">
              <a:rPr lang="en-US" smtClean="0"/>
              <a:t>4</a:t>
            </a:fld>
            <a:endParaRPr lang="en-US" dirty="0"/>
          </a:p>
        </p:txBody>
      </p:sp>
    </p:spTree>
    <p:extLst>
      <p:ext uri="{BB962C8B-B14F-4D97-AF65-F5344CB8AC3E}">
        <p14:creationId xmlns:p14="http://schemas.microsoft.com/office/powerpoint/2010/main" val="304061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49</a:t>
            </a:fld>
            <a:endParaRPr lang="en-US" dirty="0"/>
          </a:p>
        </p:txBody>
      </p:sp>
    </p:spTree>
    <p:extLst>
      <p:ext uri="{BB962C8B-B14F-4D97-AF65-F5344CB8AC3E}">
        <p14:creationId xmlns:p14="http://schemas.microsoft.com/office/powerpoint/2010/main" val="2259030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50</a:t>
            </a:fld>
            <a:endParaRPr lang="en-US" dirty="0"/>
          </a:p>
        </p:txBody>
      </p:sp>
    </p:spTree>
    <p:extLst>
      <p:ext uri="{BB962C8B-B14F-4D97-AF65-F5344CB8AC3E}">
        <p14:creationId xmlns:p14="http://schemas.microsoft.com/office/powerpoint/2010/main" val="294865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Zika virus is spread to people primarily through the bite of an infected </a:t>
            </a:r>
            <a:r>
              <a:rPr lang="en-US" sz="1200" i="1" kern="1200" dirty="0" smtClean="0">
                <a:solidFill>
                  <a:schemeClr val="tx1"/>
                </a:solidFill>
                <a:effectLst/>
                <a:latin typeface="+mn-lt"/>
                <a:ea typeface="+mn-ea"/>
                <a:cs typeface="+mn-cs"/>
              </a:rPr>
              <a:t>Aedes</a:t>
            </a:r>
            <a:r>
              <a:rPr lang="en-US" sz="1200" kern="1200" dirty="0" smtClean="0">
                <a:solidFill>
                  <a:schemeClr val="tx1"/>
                </a:solidFill>
                <a:effectLst/>
                <a:latin typeface="+mn-lt"/>
                <a:ea typeface="+mn-ea"/>
                <a:cs typeface="+mn-cs"/>
              </a:rPr>
              <a:t> species mosquito (</a:t>
            </a:r>
            <a:r>
              <a:rPr lang="en-US" sz="1200" i="1" kern="1200" dirty="0" smtClean="0">
                <a:solidFill>
                  <a:schemeClr val="tx1"/>
                </a:solidFill>
                <a:effectLst/>
                <a:latin typeface="+mn-lt"/>
                <a:ea typeface="+mn-ea"/>
                <a:cs typeface="+mn-cs"/>
              </a:rPr>
              <a:t>Ae. aegypti</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Ae. albopictus</a:t>
            </a:r>
            <a:r>
              <a:rPr lang="en-US" sz="1200" kern="1200" dirty="0" smtClean="0">
                <a:solidFill>
                  <a:schemeClr val="tx1"/>
                </a:solidFill>
                <a:effectLst/>
                <a:latin typeface="+mn-lt"/>
                <a:ea typeface="+mn-ea"/>
                <a:cs typeface="+mn-cs"/>
              </a:rPr>
              <a:t>). </a:t>
            </a:r>
          </a:p>
          <a:p>
            <a:pPr marL="628650" lvl="1" indent="-171450">
              <a:buFontTx/>
              <a:buChar char="-"/>
            </a:pPr>
            <a:r>
              <a:rPr lang="en-US" sz="1200" kern="1200" dirty="0" smtClean="0">
                <a:solidFill>
                  <a:schemeClr val="tx1"/>
                </a:solidFill>
                <a:effectLst/>
                <a:latin typeface="+mn-lt"/>
                <a:ea typeface="+mn-ea"/>
                <a:cs typeface="+mn-cs"/>
              </a:rPr>
              <a:t>Mosquitoes that spread Zika virus bite during the day and night.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pregnant woman can pass Zika virus to her fetus during pregnancy or around the time of birth.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person infected with Zika virus can pass it to his or her sex partners</a:t>
            </a:r>
            <a:r>
              <a:rPr lang="en-US" sz="1200" b="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Zika virus may be spread through blood transfusions. </a:t>
            </a:r>
          </a:p>
          <a:p>
            <a:pPr marL="171450" lvl="0" indent="-171450">
              <a:buFont typeface="Arial" panose="020B0604020202020204" pitchFamily="34" charset="0"/>
              <a:buChar char="•"/>
            </a:pPr>
            <a:r>
              <a:rPr kumimoji="0" lang="en-US" sz="2600" b="0" i="0" u="none" strike="noStrike" kern="1200" cap="none" spc="0" normalizeH="0" baseline="0" noProof="0" dirty="0" smtClean="0">
                <a:ln>
                  <a:noFill/>
                </a:ln>
                <a:solidFill>
                  <a:srgbClr val="000000"/>
                </a:solidFill>
                <a:effectLst/>
                <a:uLnTx/>
                <a:uFillTx/>
                <a:latin typeface="+mn-lt"/>
                <a:ea typeface="+mn-ea"/>
                <a:cs typeface="+mn-cs"/>
              </a:rPr>
              <a:t>Transmission of Zika virus through breast milk has not been documente</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d.  </a:t>
            </a:r>
            <a:r>
              <a:rPr kumimoji="0" lang="en-US" sz="2600" b="0" i="0" u="none" strike="noStrike" kern="1200" cap="none" spc="0" normalizeH="0" baseline="0" noProof="0" dirty="0" smtClean="0">
                <a:ln>
                  <a:noFill/>
                </a:ln>
                <a:solidFill>
                  <a:srgbClr val="000000"/>
                </a:solidFill>
                <a:effectLst/>
                <a:uLnTx/>
                <a:uFillTx/>
                <a:latin typeface="+mn-lt"/>
                <a:ea typeface="+mn-ea"/>
                <a:cs typeface="+mn-cs"/>
              </a:rPr>
              <a:t>Benefits of breastfeeding outweigh theoretical risk of Zika virus transmission through breast </a:t>
            </a:r>
            <a:r>
              <a:rPr kumimoji="0" lang="en-US" sz="2600" b="0" i="0" u="none" strike="noStrike" kern="1200" cap="none" spc="0" normalizeH="0" baseline="0" noProof="0" dirty="0" smtClean="0">
                <a:ln>
                  <a:noFill/>
                </a:ln>
                <a:solidFill>
                  <a:prstClr val="black"/>
                </a:solidFill>
                <a:effectLst/>
                <a:uLnTx/>
                <a:uFillTx/>
                <a:latin typeface="+mn-lt"/>
                <a:ea typeface="+mn-ea"/>
                <a:cs typeface="+mn-cs"/>
              </a:rPr>
              <a:t>milk.</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is no evidence that Zika is spread through touching, coughing, or sneezing. </a:t>
            </a:r>
          </a:p>
          <a:p>
            <a:pPr marL="457200" marR="0" lvl="0" indent="-457200" algn="l" defTabSz="914400" rtl="0" eaLnBrk="1" fontAlgn="auto" latinLnBrk="0" hangingPunct="1">
              <a:lnSpc>
                <a:spcPct val="90000"/>
              </a:lnSpc>
              <a:spcBef>
                <a:spcPts val="0"/>
              </a:spcBef>
              <a:spcAft>
                <a:spcPts val="600"/>
              </a:spcAft>
              <a:buClr>
                <a:srgbClr val="005DAA"/>
              </a:buClr>
              <a:buSzTx/>
              <a:buFont typeface="Arial" panose="020B0604020202020204" pitchFamily="34" charset="0"/>
              <a:buChar char="•"/>
              <a:tabLst/>
              <a:defRPr/>
            </a:pPr>
            <a:endParaRPr kumimoji="0" lang="en-US" sz="2600" b="0" i="0" u="none" strike="noStrike" kern="1200" cap="none" spc="0" normalizeH="0" baseline="0" noProof="0" dirty="0" smtClean="0">
              <a:ln>
                <a:noFill/>
              </a:ln>
              <a:solidFill>
                <a:prstClr val="black"/>
              </a:solidFill>
              <a:effectLst/>
              <a:uLnTx/>
              <a:uFillTx/>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36616B6-223B-D342-8ABD-3E59DD8B7D58}" type="slidenum">
              <a:rPr lang="en-US" smtClean="0"/>
              <a:t>6</a:t>
            </a:fld>
            <a:endParaRPr lang="en-US" dirty="0"/>
          </a:p>
        </p:txBody>
      </p:sp>
    </p:spTree>
    <p:extLst>
      <p:ext uri="{BB962C8B-B14F-4D97-AF65-F5344CB8AC3E}">
        <p14:creationId xmlns:p14="http://schemas.microsoft.com/office/powerpoint/2010/main" val="19087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Anyone who lives in or travels to an area with risk of Zika and has not already been infected with Zika virus can get it.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Symptoms of Zika are similar to other illnesses, like dengue and chikungunya, that spread through mosquito bites.</a:t>
            </a:r>
          </a:p>
          <a:p>
            <a:pPr marL="171450" indent="-171450">
              <a:buFont typeface="Arial" panose="020B0604020202020204" pitchFamily="34" charset="0"/>
              <a:buChar char="•"/>
            </a:pPr>
            <a:r>
              <a:rPr lang="en-US" sz="1200" dirty="0" smtClean="0"/>
              <a:t>Many people will not have symptoms or will only have mild symptoms. </a:t>
            </a:r>
          </a:p>
          <a:p>
            <a:pPr marL="171450" indent="-171450">
              <a:buFont typeface="Arial" panose="020B0604020202020204" pitchFamily="34" charset="0"/>
              <a:buChar char="•"/>
            </a:pPr>
            <a:r>
              <a:rPr lang="en-US" sz="1200" dirty="0" smtClean="0"/>
              <a:t>Symptoms last several days to a week. </a:t>
            </a:r>
          </a:p>
          <a:p>
            <a:pPr marL="171450" indent="-171450">
              <a:buFont typeface="Arial" panose="020B0604020202020204" pitchFamily="34" charset="0"/>
              <a:buChar char="•"/>
            </a:pPr>
            <a:r>
              <a:rPr lang="en-US" sz="1200" dirty="0" smtClean="0"/>
              <a:t>People usually don’t get sick enough to go to the hospital.</a:t>
            </a:r>
          </a:p>
          <a:p>
            <a:pPr marL="171450" indent="-171450">
              <a:buFont typeface="Arial" panose="020B0604020202020204" pitchFamily="34" charset="0"/>
              <a:buChar char="•"/>
            </a:pPr>
            <a:r>
              <a:rPr lang="en-US" sz="1200" dirty="0" smtClean="0"/>
              <a:t>People very rarely die of Zika.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7</a:t>
            </a:fld>
            <a:endParaRPr lang="en-US" dirty="0"/>
          </a:p>
        </p:txBody>
      </p:sp>
    </p:spTree>
    <p:extLst>
      <p:ext uri="{BB962C8B-B14F-4D97-AF65-F5344CB8AC3E}">
        <p14:creationId xmlns:p14="http://schemas.microsoft.com/office/powerpoint/2010/main" val="396385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with possible exposure to Zika virus through travel or sexual transmission should go to a doctor or healthcare provider if they have any of the symptoms listed.</a:t>
            </a:r>
          </a:p>
          <a:p>
            <a:endParaRPr lang="en-US" baseline="0" dirty="0" smtClean="0"/>
          </a:p>
          <a:p>
            <a:r>
              <a:rPr lang="en-US" baseline="0" dirty="0" smtClean="0"/>
              <a:t>Symptoms include</a:t>
            </a:r>
          </a:p>
          <a:p>
            <a:pPr marL="171450" indent="-171450">
              <a:buFont typeface="Arial" panose="020B0604020202020204" pitchFamily="34" charset="0"/>
              <a:buChar char="•"/>
            </a:pPr>
            <a:r>
              <a:rPr lang="en-US" baseline="0" dirty="0" smtClean="0"/>
              <a:t>Fever </a:t>
            </a:r>
          </a:p>
          <a:p>
            <a:pPr marL="171450" indent="-171450">
              <a:buFont typeface="Arial" panose="020B0604020202020204" pitchFamily="34" charset="0"/>
              <a:buChar char="•"/>
            </a:pPr>
            <a:r>
              <a:rPr lang="en-US" baseline="0" dirty="0" smtClean="0"/>
              <a:t>Rash</a:t>
            </a:r>
          </a:p>
          <a:p>
            <a:pPr marL="171450" indent="-171450">
              <a:buFont typeface="Arial" panose="020B0604020202020204" pitchFamily="34" charset="0"/>
              <a:buChar char="•"/>
            </a:pPr>
            <a:r>
              <a:rPr lang="en-US" baseline="0" dirty="0" smtClean="0"/>
              <a:t>headache</a:t>
            </a:r>
          </a:p>
          <a:p>
            <a:pPr marL="171450" indent="-171450">
              <a:buFont typeface="Arial" panose="020B0604020202020204" pitchFamily="34" charset="0"/>
              <a:buChar char="•"/>
            </a:pPr>
            <a:r>
              <a:rPr lang="en-US" baseline="0" dirty="0" smtClean="0"/>
              <a:t>Joint pain</a:t>
            </a:r>
          </a:p>
          <a:p>
            <a:pPr marL="171450" indent="-171450">
              <a:buFont typeface="Arial" panose="020B0604020202020204" pitchFamily="34" charset="0"/>
              <a:buChar char="•"/>
            </a:pPr>
            <a:r>
              <a:rPr lang="en-US" baseline="0" dirty="0" smtClean="0"/>
              <a:t>Conjunctivitis (red eyes)</a:t>
            </a:r>
          </a:p>
          <a:p>
            <a:pPr marL="171450" indent="-171450">
              <a:buFont typeface="Arial" panose="020B0604020202020204" pitchFamily="34" charset="0"/>
              <a:buChar char="•"/>
            </a:pPr>
            <a:r>
              <a:rPr lang="en-US" baseline="0" dirty="0" smtClean="0"/>
              <a:t>Muscle pain</a:t>
            </a:r>
          </a:p>
        </p:txBody>
      </p:sp>
      <p:sp>
        <p:nvSpPr>
          <p:cNvPr id="4" name="Slide Number Placeholder 3"/>
          <p:cNvSpPr>
            <a:spLocks noGrp="1"/>
          </p:cNvSpPr>
          <p:nvPr>
            <p:ph type="sldNum" sz="quarter" idx="10"/>
          </p:nvPr>
        </p:nvSpPr>
        <p:spPr/>
        <p:txBody>
          <a:bodyPr/>
          <a:lstStyle/>
          <a:p>
            <a:fld id="{336616B6-223B-D342-8ABD-3E59DD8B7D58}" type="slidenum">
              <a:rPr lang="en-US" smtClean="0"/>
              <a:t>8</a:t>
            </a:fld>
            <a:endParaRPr lang="en-US" dirty="0"/>
          </a:p>
        </p:txBody>
      </p:sp>
    </p:spTree>
    <p:extLst>
      <p:ext uri="{BB962C8B-B14F-4D97-AF65-F5344CB8AC3E}">
        <p14:creationId xmlns:p14="http://schemas.microsoft.com/office/powerpoint/2010/main" val="214897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expect that women who develop Zika will have similar illness to people who are not pregnant. No evidence exists to suggest that pregnant women are more susceptible or experience more severe disease during pregnancy.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do not know if pregnant women are more likely to develop symptoms compared to the general population.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do not know if pregnant women are more likely to get Guillain-Barré syndrome.</a:t>
            </a:r>
          </a:p>
          <a:p>
            <a:pPr marL="171450" indent="-171450">
              <a:buFont typeface="Arial" panose="020B0604020202020204" pitchFamily="34" charset="0"/>
              <a:buChar char="•"/>
            </a:pPr>
            <a:r>
              <a:rPr lang="en-US" dirty="0" smtClean="0">
                <a:effectLst/>
              </a:rPr>
              <a:t>We do not know how likely it is that Zika infection will affect a pregnancy. </a:t>
            </a:r>
          </a:p>
          <a:p>
            <a:pPr marL="171450" indent="-171450">
              <a:buFont typeface="Arial" panose="020B0604020202020204" pitchFamily="34" charset="0"/>
              <a:buChar char="•"/>
            </a:pPr>
            <a:r>
              <a:rPr lang="en-US" dirty="0" smtClean="0">
                <a:effectLst/>
              </a:rPr>
              <a:t>We do not know if a</a:t>
            </a:r>
            <a:r>
              <a:rPr lang="en-US" baseline="0" dirty="0" smtClean="0">
                <a:effectLst/>
              </a:rPr>
              <a:t> </a:t>
            </a:r>
            <a:r>
              <a:rPr lang="en-US" dirty="0" smtClean="0">
                <a:effectLst/>
              </a:rPr>
              <a:t>baby will have birth defects if a woman is infected while pregnant.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information on Zika and pregnancy is found here: http://www.cdc.gov/zika/pregnancy/index.html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10</a:t>
            </a:fld>
            <a:endParaRPr lang="en-US" dirty="0"/>
          </a:p>
        </p:txBody>
      </p:sp>
    </p:spTree>
    <p:extLst>
      <p:ext uri="{BB962C8B-B14F-4D97-AF65-F5344CB8AC3E}">
        <p14:creationId xmlns:p14="http://schemas.microsoft.com/office/powerpoint/2010/main" val="65352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Microcephaly is</a:t>
            </a:r>
            <a:r>
              <a:rPr lang="en-US" sz="1200" kern="1200" dirty="0" smtClean="0">
                <a:solidFill>
                  <a:schemeClr val="tx1"/>
                </a:solidFill>
                <a:effectLst/>
                <a:latin typeface="+mn-lt"/>
                <a:ea typeface="+mn-ea"/>
                <a:cs typeface="+mn-cs"/>
              </a:rPr>
              <a:t> a severe birth defect that is a sign of a problem with brain development.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Microcephaly can occur because a baby’s brain has not developed properly during pregnancy or has stopped growing after birth.</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Currently, there is no evidence to suggest that past Zika virus infection poses an increased risk of birth defects for future pregnancies once the virus has completely cleared a woman’s body.</a:t>
            </a:r>
          </a:p>
          <a:p>
            <a:pPr marL="171450" indent="-171450">
              <a:buFontTx/>
              <a:buChar char="-"/>
            </a:pPr>
            <a:r>
              <a:rPr lang="en-US" dirty="0" smtClean="0"/>
              <a:t>More</a:t>
            </a:r>
            <a:r>
              <a:rPr lang="en-US" baseline="0" dirty="0" smtClean="0"/>
              <a:t> information on microcephaly and birth defects is found here: http://www.cdc.gov/zika/healtheffects/birth_defects.html</a:t>
            </a:r>
          </a:p>
          <a:p>
            <a:pPr marL="171450" indent="-171450">
              <a:buFontTx/>
              <a:buChar char="-"/>
            </a:pPr>
            <a:endParaRPr lang="en-US" baseline="0"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36616B6-223B-D342-8ABD-3E59DD8B7D58}" type="slidenum">
              <a:rPr lang="en-US" smtClean="0"/>
              <a:t>11</a:t>
            </a:fld>
            <a:endParaRPr lang="en-US" dirty="0"/>
          </a:p>
        </p:txBody>
      </p:sp>
    </p:spTree>
    <p:extLst>
      <p:ext uri="{BB962C8B-B14F-4D97-AF65-F5344CB8AC3E}">
        <p14:creationId xmlns:p14="http://schemas.microsoft.com/office/powerpoint/2010/main" val="22126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smtClean="0"/>
              <a:t>‹#›</a:t>
            </a:r>
            <a:endParaRPr lang="en-US" dirty="0"/>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u="none" strike="noStrike" cap="none" normalizeH="0" baseline="0" dirty="0" smtClean="0">
                <a:ln>
                  <a:noFill/>
                </a:ln>
                <a:solidFill>
                  <a:schemeClr val="bg2"/>
                </a:solidFill>
                <a:latin typeface="Arial"/>
                <a:cs typeface="Arial"/>
              </a:rPr>
              <a:t>CDC’S Response</a:t>
            </a:r>
            <a:r>
              <a:rPr kumimoji="0" lang="en-US" altLang="en-US" sz="1800" u="none" strike="noStrike" cap="none" normalizeH="0" dirty="0" smtClean="0">
                <a:ln>
                  <a:noFill/>
                </a:ln>
                <a:solidFill>
                  <a:schemeClr val="bg2"/>
                </a:solidFill>
                <a:latin typeface="Arial"/>
                <a:cs typeface="Arial"/>
              </a:rPr>
              <a:t> to </a:t>
            </a:r>
            <a:r>
              <a:rPr kumimoji="0" lang="en-US" altLang="en-US" sz="1800" b="1" u="none" strike="noStrike" cap="none" normalizeH="0" dirty="0" smtClean="0">
                <a:ln>
                  <a:noFill/>
                </a:ln>
                <a:solidFill>
                  <a:schemeClr val="bg2"/>
                </a:solidFill>
                <a:latin typeface="Arial"/>
                <a:cs typeface="Arial"/>
              </a:rPr>
              <a:t>Zika</a:t>
            </a:r>
            <a:endParaRPr kumimoji="0" lang="en-US" altLang="en-US" sz="1800" b="1" u="none" strike="noStrike" cap="none" normalizeH="0" baseline="0" dirty="0" smtClean="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25678433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546733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3346398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092735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16134629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4498033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smtClean="0"/>
              <a:t>Click to edit Master title style</a:t>
            </a:r>
            <a:endParaRPr lang="en-US"/>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6398179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smtClean="0"/>
              <a:t>Click to edit Master title style</a:t>
            </a:r>
            <a:endParaRPr lang="en-US" dirty="0"/>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smtClean="0"/>
              <a:t>‹#›</a:t>
            </a:r>
            <a:endParaRPr lang="en-US" dirty="0"/>
          </a:p>
        </p:txBody>
      </p:sp>
    </p:spTree>
    <p:extLst>
      <p:ext uri="{BB962C8B-B14F-4D97-AF65-F5344CB8AC3E}">
        <p14:creationId xmlns:p14="http://schemas.microsoft.com/office/powerpoint/2010/main" val="8068537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9985822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smtClean="0"/>
              <a:t>Bottom band: OD</a:t>
            </a:r>
            <a:endParaRPr lang="en-US" dirty="0"/>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0"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8800289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12"/>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243357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38084153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dirty="0" smtClean="0"/>
              <a:t>‹#›</a:t>
            </a:r>
            <a:endParaRPr lang="en-US" dirty="0"/>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4176769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42756565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4667284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558346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smtClean="0"/>
              <a:t>STEP 1</a:t>
            </a:r>
            <a:endParaRPr lang="en-US" dirty="0"/>
          </a:p>
        </p:txBody>
      </p:sp>
    </p:spTree>
    <p:extLst>
      <p:ext uri="{BB962C8B-B14F-4D97-AF65-F5344CB8AC3E}">
        <p14:creationId xmlns:p14="http://schemas.microsoft.com/office/powerpoint/2010/main" val="39020754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dirty="0" smtClean="0"/>
              <a:t>‹#›</a:t>
            </a:r>
            <a:endParaRPr lang="en-US" dirty="0"/>
          </a:p>
        </p:txBody>
      </p:sp>
    </p:spTree>
    <p:extLst>
      <p:ext uri="{BB962C8B-B14F-4D97-AF65-F5344CB8AC3E}">
        <p14:creationId xmlns:p14="http://schemas.microsoft.com/office/powerpoint/2010/main" val="17328635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smtClean="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smtClean="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smtClean="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smtClean="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smtClean="0">
                <a:ln>
                  <a:noFill/>
                </a:ln>
                <a:solidFill>
                  <a:srgbClr val="2C343E"/>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2C343E"/>
              </a:solidFill>
              <a:effectLst/>
              <a:uLnTx/>
              <a:uFillTx/>
              <a:latin typeface="+mn-lt"/>
              <a:ea typeface="+mn-ea"/>
              <a:cs typeface="+mn-cs"/>
            </a:endParaRP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smtClean="0"/>
              <a:t>‹#›</a:t>
            </a:r>
            <a:endParaRPr lang="en-US" dirty="0"/>
          </a:p>
        </p:txBody>
      </p:sp>
      <p:pic>
        <p:nvPicPr>
          <p:cNvPr id="7" name="Picture 6" descr="Header-02.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2" r:id="rId4"/>
    <p:sldLayoutId id="2147483659" r:id="rId5"/>
    <p:sldLayoutId id="2147483663" r:id="rId6"/>
    <p:sldLayoutId id="2147483658" r:id="rId7"/>
    <p:sldLayoutId id="2147483664" r:id="rId8"/>
    <p:sldLayoutId id="2147483657" r:id="rId9"/>
    <p:sldLayoutId id="2147483665" r:id="rId10"/>
    <p:sldLayoutId id="2147483660" r:id="rId11"/>
    <p:sldLayoutId id="2147483666" r:id="rId12"/>
    <p:sldLayoutId id="2147483661" r:id="rId13"/>
    <p:sldLayoutId id="2147483667" r:id="rId14"/>
    <p:sldLayoutId id="2147483651" r:id="rId15"/>
    <p:sldLayoutId id="2147483652" r:id="rId16"/>
    <p:sldLayoutId id="2147483654" r:id="rId17"/>
    <p:sldLayoutId id="2147483655" r:id="rId18"/>
    <p:sldLayoutId id="2147483668" r:id="rId19"/>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zika/geo/united-states.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s://www.cdc.gov/zika/public-health-partners/zapss.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dc.gov/zika/geo/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wwwnc.cdc.gov/travel/page/zika-travel-information"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3" y="1597819"/>
            <a:ext cx="8598568" cy="1482265"/>
          </a:xfrm>
        </p:spPr>
        <p:txBody>
          <a:bodyPr>
            <a:noAutofit/>
          </a:bodyPr>
          <a:lstStyle/>
          <a:p>
            <a:pPr>
              <a:lnSpc>
                <a:spcPct val="80000"/>
              </a:lnSpc>
            </a:pPr>
            <a:r>
              <a:rPr lang="en-US" sz="4000" b="1" dirty="0" smtClean="0"/>
              <a:t>ZIKA </a:t>
            </a:r>
            <a:br>
              <a:rPr lang="en-US" sz="4000" b="1" dirty="0" smtClean="0"/>
            </a:br>
            <a:r>
              <a:rPr lang="en-US" sz="4000" dirty="0" err="1" smtClean="0"/>
              <a:t>Enfermedad</a:t>
            </a:r>
            <a:r>
              <a:rPr lang="en-US" sz="4000" dirty="0" smtClean="0"/>
              <a:t> </a:t>
            </a:r>
            <a:r>
              <a:rPr lang="en-US" sz="4000" dirty="0" err="1" smtClean="0"/>
              <a:t>por</a:t>
            </a:r>
            <a:r>
              <a:rPr lang="en-US" sz="4000" dirty="0" smtClean="0"/>
              <a:t> </a:t>
            </a:r>
            <a:r>
              <a:rPr lang="en-US" sz="4000" dirty="0" err="1" smtClean="0"/>
              <a:t>Zika</a:t>
            </a:r>
            <a:r>
              <a:rPr lang="en-US" sz="4000" dirty="0" smtClean="0"/>
              <a:t> Virus: </a:t>
            </a:r>
            <a:r>
              <a:rPr lang="en-US" sz="4000" dirty="0" err="1" smtClean="0"/>
              <a:t>Mensajes</a:t>
            </a:r>
            <a:r>
              <a:rPr lang="en-US" sz="4000" dirty="0" smtClean="0"/>
              <a:t> Claves</a:t>
            </a:r>
            <a:endParaRPr lang="en-US" sz="4000" dirty="0"/>
          </a:p>
        </p:txBody>
      </p:sp>
      <p:sp>
        <p:nvSpPr>
          <p:cNvPr id="4" name="TextBox 3"/>
          <p:cNvSpPr txBox="1"/>
          <p:nvPr/>
        </p:nvSpPr>
        <p:spPr>
          <a:xfrm>
            <a:off x="4319335" y="4557053"/>
            <a:ext cx="2334126" cy="276999"/>
          </a:xfrm>
          <a:prstGeom prst="rect">
            <a:avLst/>
          </a:prstGeom>
          <a:noFill/>
        </p:spPr>
        <p:txBody>
          <a:bodyPr wrap="square" rtlCol="0">
            <a:spAutoFit/>
          </a:bodyPr>
          <a:lstStyle/>
          <a:p>
            <a:pPr algn="r"/>
            <a:r>
              <a:rPr lang="en-US" sz="1200" smtClean="0">
                <a:latin typeface="Arial" panose="020B0604020202020204" pitchFamily="34" charset="0"/>
                <a:cs typeface="Arial" panose="020B0604020202020204" pitchFamily="34" charset="0"/>
              </a:rPr>
              <a:t>Updated August 9, </a:t>
            </a:r>
            <a:r>
              <a:rPr lang="en-US" sz="1200" dirty="0" smtClean="0">
                <a:latin typeface="Arial" panose="020B0604020202020204" pitchFamily="34" charset="0"/>
                <a:cs typeface="Arial" panose="020B0604020202020204" pitchFamily="34" charset="0"/>
              </a:rPr>
              <a:t>2017</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89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err="1"/>
              <a:t>Zika</a:t>
            </a:r>
            <a:r>
              <a:rPr lang="en-US" sz="2400" dirty="0"/>
              <a:t> </a:t>
            </a:r>
            <a:r>
              <a:rPr lang="en-US" sz="2400" dirty="0" smtClean="0"/>
              <a:t>virus </a:t>
            </a:r>
            <a:r>
              <a:rPr lang="en-US" sz="2400" dirty="0" err="1" smtClean="0"/>
              <a:t>puede</a:t>
            </a:r>
            <a:r>
              <a:rPr lang="en-US" sz="2400" dirty="0" smtClean="0"/>
              <a:t> </a:t>
            </a:r>
            <a:r>
              <a:rPr lang="en-US" sz="2400" dirty="0" err="1" smtClean="0"/>
              <a:t>pasar</a:t>
            </a:r>
            <a:r>
              <a:rPr lang="en-US" sz="2400" dirty="0" smtClean="0"/>
              <a:t> de </a:t>
            </a:r>
            <a:r>
              <a:rPr lang="en-US" sz="2400" dirty="0" err="1" smtClean="0"/>
              <a:t>una</a:t>
            </a:r>
            <a:r>
              <a:rPr lang="en-US" sz="2400" dirty="0" smtClean="0"/>
              <a:t> </a:t>
            </a:r>
            <a:r>
              <a:rPr lang="en-US" sz="2400" dirty="0" err="1" smtClean="0"/>
              <a:t>embarazada</a:t>
            </a:r>
            <a:r>
              <a:rPr lang="en-US" sz="2400" dirty="0" smtClean="0"/>
              <a:t> a </a:t>
            </a:r>
            <a:r>
              <a:rPr lang="en-US" sz="2400" dirty="0" err="1" smtClean="0"/>
              <a:t>su</a:t>
            </a:r>
            <a:r>
              <a:rPr lang="en-US" sz="2400" dirty="0" smtClean="0"/>
              <a:t> </a:t>
            </a:r>
            <a:r>
              <a:rPr lang="en-US" sz="2400" dirty="0" err="1" smtClean="0"/>
              <a:t>hijo</a:t>
            </a:r>
            <a:r>
              <a:rPr lang="en-US" sz="2400" dirty="0" smtClean="0"/>
              <a:t> </a:t>
            </a:r>
            <a:r>
              <a:rPr lang="en-US" sz="2400" dirty="0" err="1" smtClean="0"/>
              <a:t>durante</a:t>
            </a:r>
            <a:r>
              <a:rPr lang="en-US" sz="2400" dirty="0" smtClean="0"/>
              <a:t> el </a:t>
            </a:r>
            <a:r>
              <a:rPr lang="en-US" sz="2400" dirty="0" err="1" smtClean="0"/>
              <a:t>embarazo</a:t>
            </a:r>
            <a:r>
              <a:rPr lang="en-US" sz="2400" dirty="0" smtClean="0"/>
              <a:t> o </a:t>
            </a:r>
            <a:r>
              <a:rPr lang="en-US" sz="2400" dirty="0" err="1" smtClean="0"/>
              <a:t>durante</a:t>
            </a:r>
            <a:r>
              <a:rPr lang="en-US" sz="2400" dirty="0" smtClean="0"/>
              <a:t> el </a:t>
            </a:r>
            <a:r>
              <a:rPr lang="en-US" sz="2400" dirty="0" err="1" smtClean="0"/>
              <a:t>momento</a:t>
            </a:r>
            <a:r>
              <a:rPr lang="en-US" sz="2400" dirty="0" smtClean="0"/>
              <a:t> del </a:t>
            </a:r>
            <a:r>
              <a:rPr lang="en-US" sz="2400" dirty="0" err="1" smtClean="0"/>
              <a:t>parto</a:t>
            </a:r>
            <a:r>
              <a:rPr lang="en-US" sz="2400" dirty="0" smtClean="0"/>
              <a:t>.</a:t>
            </a:r>
          </a:p>
          <a:p>
            <a:r>
              <a:rPr lang="en-US" sz="2400" dirty="0" smtClean="0"/>
              <a:t>No se </a:t>
            </a:r>
            <a:r>
              <a:rPr lang="en-US" sz="2400" dirty="0" err="1" smtClean="0"/>
              <a:t>sabe</a:t>
            </a:r>
            <a:r>
              <a:rPr lang="en-US" sz="2400" dirty="0" smtClean="0"/>
              <a:t> </a:t>
            </a:r>
            <a:r>
              <a:rPr lang="en-US" sz="2400" dirty="0" err="1" smtClean="0"/>
              <a:t>cuan</a:t>
            </a:r>
            <a:r>
              <a:rPr lang="en-US" sz="2400" dirty="0" smtClean="0"/>
              <a:t> a menudo </a:t>
            </a:r>
            <a:r>
              <a:rPr lang="en-US" sz="2400" dirty="0" err="1" smtClean="0"/>
              <a:t>ocurre</a:t>
            </a:r>
            <a:r>
              <a:rPr lang="en-US" sz="2400" dirty="0" smtClean="0"/>
              <a:t> </a:t>
            </a:r>
            <a:r>
              <a:rPr lang="en-US" sz="2400" dirty="0" err="1" smtClean="0"/>
              <a:t>esta</a:t>
            </a:r>
            <a:r>
              <a:rPr lang="en-US" sz="2400" dirty="0" smtClean="0"/>
              <a:t> transmission, que </a:t>
            </a:r>
            <a:r>
              <a:rPr lang="en-US" sz="2400" dirty="0" err="1" smtClean="0"/>
              <a:t>porcentaje</a:t>
            </a:r>
            <a:r>
              <a:rPr lang="en-US" sz="2400" dirty="0" smtClean="0"/>
              <a:t> de </a:t>
            </a:r>
            <a:r>
              <a:rPr lang="en-US" sz="2400" dirty="0" err="1" smtClean="0"/>
              <a:t>fetos</a:t>
            </a:r>
            <a:r>
              <a:rPr lang="en-US" sz="2400" dirty="0" smtClean="0"/>
              <a:t> y </a:t>
            </a:r>
            <a:r>
              <a:rPr lang="en-US" sz="2400" dirty="0" err="1" smtClean="0"/>
              <a:t>recién</a:t>
            </a:r>
            <a:r>
              <a:rPr lang="en-US" sz="2400" dirty="0" smtClean="0"/>
              <a:t> </a:t>
            </a:r>
            <a:r>
              <a:rPr lang="en-US" sz="2400" dirty="0" err="1" smtClean="0"/>
              <a:t>nacidos</a:t>
            </a:r>
            <a:r>
              <a:rPr lang="en-US" sz="2400" dirty="0" smtClean="0"/>
              <a:t> </a:t>
            </a:r>
            <a:r>
              <a:rPr lang="en-US" sz="2400" dirty="0" err="1" smtClean="0"/>
              <a:t>pueden</a:t>
            </a:r>
            <a:r>
              <a:rPr lang="en-US" sz="2400" dirty="0" smtClean="0"/>
              <a:t> </a:t>
            </a:r>
            <a:r>
              <a:rPr lang="en-US" sz="2400" dirty="0" err="1" smtClean="0"/>
              <a:t>ser</a:t>
            </a:r>
            <a:r>
              <a:rPr lang="en-US" sz="2400" dirty="0" smtClean="0"/>
              <a:t> </a:t>
            </a:r>
            <a:r>
              <a:rPr lang="en-US" sz="2400" dirty="0" err="1" smtClean="0"/>
              <a:t>afectados</a:t>
            </a:r>
            <a:r>
              <a:rPr lang="en-US" sz="2400" dirty="0" smtClean="0"/>
              <a:t>.</a:t>
            </a:r>
            <a:endParaRPr lang="en-US" sz="2400" dirty="0"/>
          </a:p>
          <a:p>
            <a:pPr marL="0" indent="0">
              <a:buNone/>
            </a:pPr>
            <a:r>
              <a:rPr lang="en-US" sz="2400" dirty="0" smtClean="0"/>
              <a:t> </a:t>
            </a:r>
            <a:endParaRPr lang="en-US" sz="2400" dirty="0"/>
          </a:p>
        </p:txBody>
      </p:sp>
      <p:sp>
        <p:nvSpPr>
          <p:cNvPr id="3" name="Title 2"/>
          <p:cNvSpPr>
            <a:spLocks noGrp="1"/>
          </p:cNvSpPr>
          <p:nvPr>
            <p:ph type="title"/>
          </p:nvPr>
        </p:nvSpPr>
        <p:spPr/>
        <p:txBody>
          <a:bodyPr>
            <a:normAutofit/>
          </a:bodyPr>
          <a:lstStyle/>
          <a:p>
            <a:r>
              <a:rPr lang="en-US" sz="2800" b="1" dirty="0">
                <a:solidFill>
                  <a:srgbClr val="005DAA"/>
                </a:solidFill>
                <a:latin typeface="Calibri" pitchFamily="34" charset="0"/>
              </a:rPr>
              <a:t>Como </a:t>
            </a:r>
            <a:r>
              <a:rPr lang="en-US" sz="2800" b="1" dirty="0" err="1">
                <a:solidFill>
                  <a:srgbClr val="005DAA"/>
                </a:solidFill>
                <a:latin typeface="Calibri" pitchFamily="34" charset="0"/>
              </a:rPr>
              <a:t>puede</a:t>
            </a:r>
            <a:r>
              <a:rPr lang="en-US" sz="2800" b="1" dirty="0">
                <a:solidFill>
                  <a:srgbClr val="005DAA"/>
                </a:solidFill>
                <a:latin typeface="Calibri" pitchFamily="34" charset="0"/>
              </a:rPr>
              <a:t> </a:t>
            </a:r>
            <a:r>
              <a:rPr lang="en-US" sz="2800" b="1" dirty="0" err="1">
                <a:solidFill>
                  <a:srgbClr val="005DAA"/>
                </a:solidFill>
                <a:latin typeface="Calibri" pitchFamily="34" charset="0"/>
              </a:rPr>
              <a:t>afectar</a:t>
            </a:r>
            <a:r>
              <a:rPr lang="en-US" sz="2800" b="1" dirty="0">
                <a:solidFill>
                  <a:srgbClr val="005DAA"/>
                </a:solidFill>
                <a:latin typeface="Calibri" pitchFamily="34" charset="0"/>
              </a:rPr>
              <a:t> el </a:t>
            </a:r>
            <a:r>
              <a:rPr lang="en-US" sz="2800" b="1" dirty="0" err="1">
                <a:solidFill>
                  <a:srgbClr val="005DAA"/>
                </a:solidFill>
                <a:latin typeface="Calibri" pitchFamily="34" charset="0"/>
              </a:rPr>
              <a:t>Zika</a:t>
            </a:r>
            <a:r>
              <a:rPr lang="en-US" sz="2800" b="1" dirty="0">
                <a:solidFill>
                  <a:srgbClr val="005DAA"/>
                </a:solidFill>
                <a:latin typeface="Calibri" pitchFamily="34" charset="0"/>
              </a:rPr>
              <a:t> al </a:t>
            </a:r>
            <a:r>
              <a:rPr lang="en-US" sz="2800" b="1" dirty="0" err="1">
                <a:solidFill>
                  <a:srgbClr val="005DAA"/>
                </a:solidFill>
                <a:latin typeface="Calibri" pitchFamily="34" charset="0"/>
              </a:rPr>
              <a:t>embarazo</a:t>
            </a:r>
            <a:r>
              <a:rPr lang="en-US" sz="2800" b="1" dirty="0">
                <a:solidFill>
                  <a:srgbClr val="005DAA"/>
                </a:solidFill>
                <a:latin typeface="Calibri" pitchFamily="34" charset="0"/>
              </a:rPr>
              <a:t>?</a:t>
            </a:r>
          </a:p>
        </p:txBody>
      </p:sp>
      <p:sp>
        <p:nvSpPr>
          <p:cNvPr id="5" name="Rectangle 4" descr="Pregnant woman"/>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4" name="Picture 3"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752024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57" y="930441"/>
            <a:ext cx="6418040" cy="3946359"/>
          </a:xfrm>
        </p:spPr>
        <p:txBody>
          <a:bodyPr>
            <a:noAutofit/>
          </a:bodyPr>
          <a:lstStyle/>
          <a:p>
            <a:r>
              <a:rPr lang="en-US" sz="2400" dirty="0" smtClean="0"/>
              <a:t>La </a:t>
            </a:r>
            <a:r>
              <a:rPr lang="en-US" sz="2400" dirty="0" err="1" smtClean="0"/>
              <a:t>infección</a:t>
            </a:r>
            <a:r>
              <a:rPr lang="en-US" sz="2400" dirty="0" smtClean="0"/>
              <a:t> </a:t>
            </a:r>
            <a:r>
              <a:rPr lang="en-US" sz="2400" dirty="0" err="1" smtClean="0"/>
              <a:t>durante</a:t>
            </a:r>
            <a:r>
              <a:rPr lang="en-US" sz="2400" dirty="0" smtClean="0"/>
              <a:t> el </a:t>
            </a:r>
            <a:r>
              <a:rPr lang="en-US" sz="2400" dirty="0" err="1" smtClean="0"/>
              <a:t>embarazo</a:t>
            </a:r>
            <a:r>
              <a:rPr lang="en-US" sz="2400" dirty="0" smtClean="0"/>
              <a:t> </a:t>
            </a:r>
            <a:r>
              <a:rPr lang="en-US" sz="2400" dirty="0" err="1" smtClean="0"/>
              <a:t>puede</a:t>
            </a:r>
            <a:r>
              <a:rPr lang="en-US" sz="2400" dirty="0" smtClean="0"/>
              <a:t> </a:t>
            </a:r>
            <a:r>
              <a:rPr lang="en-US" sz="2400" dirty="0" err="1" smtClean="0"/>
              <a:t>causar</a:t>
            </a:r>
            <a:r>
              <a:rPr lang="en-US" sz="2400" dirty="0" smtClean="0"/>
              <a:t> </a:t>
            </a:r>
            <a:r>
              <a:rPr lang="en-US" sz="2400" dirty="0" err="1" smtClean="0"/>
              <a:t>lesiones</a:t>
            </a:r>
            <a:r>
              <a:rPr lang="en-US" sz="2400" dirty="0" smtClean="0"/>
              <a:t> </a:t>
            </a:r>
            <a:r>
              <a:rPr lang="en-US" sz="2400" dirty="0" err="1" smtClean="0"/>
              <a:t>cerebrales</a:t>
            </a:r>
            <a:r>
              <a:rPr lang="en-US" sz="2400" dirty="0" smtClean="0"/>
              <a:t>, </a:t>
            </a:r>
            <a:r>
              <a:rPr lang="en-US" sz="2400" dirty="0" err="1" smtClean="0"/>
              <a:t>microcefalia</a:t>
            </a:r>
            <a:r>
              <a:rPr lang="en-US" sz="2400" dirty="0" smtClean="0"/>
              <a:t> y </a:t>
            </a:r>
            <a:r>
              <a:rPr lang="en-US" sz="2400" dirty="0" err="1" smtClean="0"/>
              <a:t>Sindrome</a:t>
            </a:r>
            <a:r>
              <a:rPr lang="en-US" sz="2400" dirty="0" smtClean="0"/>
              <a:t> </a:t>
            </a:r>
            <a:r>
              <a:rPr lang="en-US" sz="2400" dirty="0" err="1" smtClean="0"/>
              <a:t>Congénito</a:t>
            </a:r>
            <a:r>
              <a:rPr lang="en-US" sz="2400" dirty="0" smtClean="0"/>
              <a:t> del </a:t>
            </a:r>
            <a:r>
              <a:rPr lang="en-US" sz="2400" dirty="0" err="1" smtClean="0"/>
              <a:t>Zika</a:t>
            </a:r>
            <a:r>
              <a:rPr lang="en-US" sz="2400" dirty="0" smtClean="0"/>
              <a:t> Virus (SCZV).</a:t>
            </a:r>
          </a:p>
          <a:p>
            <a:r>
              <a:rPr lang="en-US" sz="2400" dirty="0" err="1" smtClean="0"/>
              <a:t>También</a:t>
            </a:r>
            <a:r>
              <a:rPr lang="en-US" sz="2400" dirty="0" smtClean="0"/>
              <a:t> se </a:t>
            </a:r>
            <a:r>
              <a:rPr lang="en-US" sz="2400" dirty="0" err="1" smtClean="0"/>
              <a:t>relaciona</a:t>
            </a:r>
            <a:r>
              <a:rPr lang="en-US" sz="2400" dirty="0" smtClean="0"/>
              <a:t> con </a:t>
            </a:r>
            <a:r>
              <a:rPr lang="en-US" sz="2400" dirty="0" err="1" smtClean="0"/>
              <a:t>otros</a:t>
            </a:r>
            <a:r>
              <a:rPr lang="en-US" sz="2400" dirty="0" smtClean="0"/>
              <a:t> </a:t>
            </a:r>
            <a:r>
              <a:rPr lang="en-US" sz="2400" dirty="0" err="1" smtClean="0"/>
              <a:t>problemas</a:t>
            </a:r>
            <a:r>
              <a:rPr lang="en-US" sz="2400" dirty="0" smtClean="0"/>
              <a:t>: </a:t>
            </a:r>
            <a:r>
              <a:rPr lang="en-US" sz="2400" dirty="0" err="1" smtClean="0"/>
              <a:t>abortos</a:t>
            </a:r>
            <a:r>
              <a:rPr lang="en-US" sz="2400" dirty="0" smtClean="0"/>
              <a:t>, </a:t>
            </a:r>
            <a:r>
              <a:rPr lang="en-US" sz="2400" dirty="0" err="1" smtClean="0"/>
              <a:t>mortinatos</a:t>
            </a:r>
            <a:r>
              <a:rPr lang="en-US" sz="2400" dirty="0" smtClean="0"/>
              <a:t>, </a:t>
            </a:r>
            <a:r>
              <a:rPr lang="en-US" sz="2400" dirty="0" err="1" smtClean="0"/>
              <a:t>malformaciones</a:t>
            </a:r>
            <a:r>
              <a:rPr lang="en-US" sz="2400" dirty="0" smtClean="0"/>
              <a:t> al </a:t>
            </a:r>
            <a:r>
              <a:rPr lang="en-US" sz="2400" dirty="0" err="1" smtClean="0"/>
              <a:t>nacimiento</a:t>
            </a:r>
            <a:endParaRPr lang="en-US" sz="2400" dirty="0" smtClean="0"/>
          </a:p>
          <a:p>
            <a:r>
              <a:rPr lang="en-US" sz="2400" dirty="0" smtClean="0"/>
              <a:t>No </a:t>
            </a:r>
            <a:r>
              <a:rPr lang="en-US" sz="2400" dirty="0" err="1" smtClean="0"/>
              <a:t>existe</a:t>
            </a:r>
            <a:r>
              <a:rPr lang="en-US" sz="2400" dirty="0" smtClean="0"/>
              <a:t> </a:t>
            </a:r>
            <a:r>
              <a:rPr lang="en-US" sz="2400" dirty="0" err="1" smtClean="0"/>
              <a:t>evidencia</a:t>
            </a:r>
            <a:r>
              <a:rPr lang="en-US" sz="2400" dirty="0" smtClean="0"/>
              <a:t> que </a:t>
            </a:r>
            <a:r>
              <a:rPr lang="en-US" sz="2400" dirty="0" err="1" smtClean="0"/>
              <a:t>una</a:t>
            </a:r>
            <a:r>
              <a:rPr lang="en-US" sz="2400" dirty="0" smtClean="0"/>
              <a:t> </a:t>
            </a:r>
            <a:r>
              <a:rPr lang="en-US" sz="2400" dirty="0" err="1" smtClean="0"/>
              <a:t>infección</a:t>
            </a:r>
            <a:r>
              <a:rPr lang="en-US" sz="2400" dirty="0" smtClean="0"/>
              <a:t> anterior </a:t>
            </a:r>
            <a:r>
              <a:rPr lang="en-US" sz="2400" dirty="0" err="1" smtClean="0"/>
              <a:t>afecte</a:t>
            </a:r>
            <a:r>
              <a:rPr lang="en-US" sz="2400" dirty="0" smtClean="0"/>
              <a:t> </a:t>
            </a:r>
            <a:r>
              <a:rPr lang="en-US" sz="2400" dirty="0" err="1" smtClean="0"/>
              <a:t>futuros</a:t>
            </a:r>
            <a:r>
              <a:rPr lang="en-US" sz="2400" dirty="0" smtClean="0"/>
              <a:t> </a:t>
            </a:r>
            <a:r>
              <a:rPr lang="en-US" sz="2400" dirty="0" err="1" smtClean="0"/>
              <a:t>embarazos</a:t>
            </a:r>
            <a:r>
              <a:rPr lang="en-US" sz="2400" dirty="0" smtClean="0"/>
              <a:t> </a:t>
            </a:r>
            <a:r>
              <a:rPr lang="en-US" sz="2400" dirty="0" err="1" smtClean="0"/>
              <a:t>una</a:t>
            </a:r>
            <a:r>
              <a:rPr lang="en-US" sz="2400" dirty="0" smtClean="0"/>
              <a:t> </a:t>
            </a:r>
            <a:r>
              <a:rPr lang="en-US" sz="2400" dirty="0" err="1" smtClean="0"/>
              <a:t>vez</a:t>
            </a:r>
            <a:r>
              <a:rPr lang="en-US" sz="2400" dirty="0" smtClean="0"/>
              <a:t> que se ha </a:t>
            </a:r>
            <a:r>
              <a:rPr lang="en-US" sz="2400" dirty="0" err="1" smtClean="0"/>
              <a:t>eliminado</a:t>
            </a:r>
            <a:r>
              <a:rPr lang="en-US" sz="2400" dirty="0" smtClean="0"/>
              <a:t> el virus del </a:t>
            </a:r>
            <a:r>
              <a:rPr lang="en-US" sz="2400" dirty="0" err="1" smtClean="0"/>
              <a:t>organismo</a:t>
            </a:r>
            <a:endParaRPr lang="en-US" sz="2400" dirty="0" smtClean="0"/>
          </a:p>
          <a:p>
            <a:pPr lvl="1"/>
            <a:endParaRPr lang="en-US" sz="2400" dirty="0" smtClean="0"/>
          </a:p>
          <a:p>
            <a:endParaRPr lang="en-US" sz="2400" dirty="0" smtClean="0"/>
          </a:p>
          <a:p>
            <a:endParaRPr lang="en-US" sz="2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a:solidFill>
                  <a:srgbClr val="005DAA"/>
                </a:solidFill>
                <a:latin typeface="Calibri" pitchFamily="34" charset="0"/>
              </a:rPr>
              <a:t>Como </a:t>
            </a:r>
            <a:r>
              <a:rPr lang="en-US" sz="2800" b="1" dirty="0" err="1">
                <a:solidFill>
                  <a:srgbClr val="005DAA"/>
                </a:solidFill>
                <a:latin typeface="Calibri" pitchFamily="34" charset="0"/>
              </a:rPr>
              <a:t>puede</a:t>
            </a:r>
            <a:r>
              <a:rPr lang="en-US" sz="2800" b="1" dirty="0">
                <a:solidFill>
                  <a:srgbClr val="005DAA"/>
                </a:solidFill>
                <a:latin typeface="Calibri" pitchFamily="34" charset="0"/>
              </a:rPr>
              <a:t> </a:t>
            </a:r>
            <a:r>
              <a:rPr lang="en-US" sz="2800" b="1" dirty="0" err="1">
                <a:solidFill>
                  <a:srgbClr val="005DAA"/>
                </a:solidFill>
                <a:latin typeface="Calibri" pitchFamily="34" charset="0"/>
              </a:rPr>
              <a:t>afectar</a:t>
            </a:r>
            <a:r>
              <a:rPr lang="en-US" sz="2800" b="1" dirty="0">
                <a:solidFill>
                  <a:srgbClr val="005DAA"/>
                </a:solidFill>
                <a:latin typeface="Calibri" pitchFamily="34" charset="0"/>
              </a:rPr>
              <a:t> el </a:t>
            </a:r>
            <a:r>
              <a:rPr lang="en-US" sz="2800" b="1" dirty="0" err="1">
                <a:solidFill>
                  <a:srgbClr val="005DAA"/>
                </a:solidFill>
                <a:latin typeface="Calibri" pitchFamily="34" charset="0"/>
              </a:rPr>
              <a:t>Zika</a:t>
            </a:r>
            <a:r>
              <a:rPr lang="en-US" sz="2800" b="1" dirty="0">
                <a:solidFill>
                  <a:srgbClr val="005DAA"/>
                </a:solidFill>
                <a:latin typeface="Calibri" pitchFamily="34" charset="0"/>
              </a:rPr>
              <a:t> al </a:t>
            </a:r>
            <a:r>
              <a:rPr lang="en-US" sz="2800" b="1" dirty="0" err="1">
                <a:solidFill>
                  <a:srgbClr val="005DAA"/>
                </a:solidFill>
                <a:latin typeface="Calibri" pitchFamily="34" charset="0"/>
              </a:rPr>
              <a:t>embarazo</a:t>
            </a:r>
            <a:r>
              <a:rPr lang="en-US" sz="2800" b="1" dirty="0" smtClean="0">
                <a:solidFill>
                  <a:srgbClr val="005DAA"/>
                </a:solidFill>
                <a:latin typeface="Calibri" pitchFamily="34" charset="0"/>
              </a:rPr>
              <a:t>?</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6" name="Picture 5"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293777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962526"/>
            <a:ext cx="6472682" cy="3978153"/>
          </a:xfrm>
        </p:spPr>
        <p:txBody>
          <a:bodyPr>
            <a:noAutofit/>
          </a:bodyPr>
          <a:lstStyle/>
          <a:p>
            <a:r>
              <a:rPr lang="en-US" sz="2400" dirty="0" err="1" smtClean="0"/>
              <a:t>Sindrome</a:t>
            </a:r>
            <a:r>
              <a:rPr lang="en-US" sz="2400" dirty="0" smtClean="0"/>
              <a:t> </a:t>
            </a:r>
            <a:r>
              <a:rPr lang="en-US" sz="2400" dirty="0" err="1" smtClean="0"/>
              <a:t>Congenito</a:t>
            </a:r>
            <a:r>
              <a:rPr lang="en-US" sz="2400" dirty="0" smtClean="0"/>
              <a:t> </a:t>
            </a:r>
            <a:r>
              <a:rPr lang="en-US" sz="2400" dirty="0" err="1" smtClean="0"/>
              <a:t>por</a:t>
            </a:r>
            <a:r>
              <a:rPr lang="en-US" sz="2400" dirty="0" smtClean="0"/>
              <a:t> </a:t>
            </a:r>
            <a:r>
              <a:rPr lang="en-US" sz="2400" dirty="0" err="1" smtClean="0"/>
              <a:t>Zika</a:t>
            </a:r>
            <a:r>
              <a:rPr lang="en-US" sz="2400" dirty="0" smtClean="0"/>
              <a:t> Virus </a:t>
            </a:r>
          </a:p>
          <a:p>
            <a:pPr lvl="1"/>
            <a:r>
              <a:rPr lang="en-US" sz="1800" dirty="0" err="1" smtClean="0"/>
              <a:t>Varios</a:t>
            </a:r>
            <a:r>
              <a:rPr lang="en-US" sz="1800" dirty="0" smtClean="0"/>
              <a:t> </a:t>
            </a:r>
            <a:r>
              <a:rPr lang="en-US" sz="1800" dirty="0" err="1" smtClean="0"/>
              <a:t>patrones</a:t>
            </a:r>
            <a:r>
              <a:rPr lang="en-US" sz="1800" dirty="0" smtClean="0"/>
              <a:t> de </a:t>
            </a:r>
            <a:r>
              <a:rPr lang="en-US" sz="1800" dirty="0" err="1" smtClean="0"/>
              <a:t>defectos</a:t>
            </a:r>
            <a:r>
              <a:rPr lang="en-US" sz="1800" dirty="0" smtClean="0"/>
              <a:t> al </a:t>
            </a:r>
            <a:r>
              <a:rPr lang="en-US" sz="1800" dirty="0" err="1" smtClean="0"/>
              <a:t>nacimiento</a:t>
            </a:r>
            <a:r>
              <a:rPr lang="en-US" sz="1800" dirty="0" smtClean="0"/>
              <a:t> </a:t>
            </a:r>
            <a:r>
              <a:rPr lang="en-US" sz="1800" dirty="0" err="1" smtClean="0"/>
              <a:t>en</a:t>
            </a:r>
            <a:r>
              <a:rPr lang="en-US" sz="1800" dirty="0" smtClean="0"/>
              <a:t> </a:t>
            </a:r>
            <a:r>
              <a:rPr lang="en-US" sz="1800" dirty="0" err="1" smtClean="0"/>
              <a:t>fetos</a:t>
            </a:r>
            <a:r>
              <a:rPr lang="en-US" sz="1800" dirty="0" smtClean="0"/>
              <a:t> y </a:t>
            </a:r>
            <a:r>
              <a:rPr lang="en-US" sz="1800" dirty="0" err="1" smtClean="0"/>
              <a:t>niños</a:t>
            </a:r>
            <a:r>
              <a:rPr lang="en-US" sz="1800" dirty="0" smtClean="0"/>
              <a:t> de </a:t>
            </a:r>
            <a:r>
              <a:rPr lang="en-US" sz="1800" dirty="0" err="1" smtClean="0"/>
              <a:t>mujeres</a:t>
            </a:r>
            <a:r>
              <a:rPr lang="en-US" sz="1800" dirty="0" smtClean="0"/>
              <a:t> </a:t>
            </a:r>
            <a:r>
              <a:rPr lang="en-US" sz="1800" dirty="0" err="1" smtClean="0"/>
              <a:t>infectadas</a:t>
            </a:r>
            <a:r>
              <a:rPr lang="en-US" sz="1800" dirty="0" smtClean="0"/>
              <a:t> </a:t>
            </a:r>
            <a:r>
              <a:rPr lang="en-US" sz="1800" dirty="0" err="1" smtClean="0"/>
              <a:t>durante</a:t>
            </a:r>
            <a:r>
              <a:rPr lang="en-US" sz="1800" dirty="0" smtClean="0"/>
              <a:t> el </a:t>
            </a:r>
            <a:r>
              <a:rPr lang="en-US" sz="1800" dirty="0" err="1" smtClean="0"/>
              <a:t>embarazo</a:t>
            </a:r>
            <a:r>
              <a:rPr lang="en-US" sz="1800" dirty="0" smtClean="0"/>
              <a:t> </a:t>
            </a:r>
          </a:p>
          <a:p>
            <a:pPr lvl="1"/>
            <a:r>
              <a:rPr lang="en-US" sz="1800" dirty="0" smtClean="0"/>
              <a:t>Se asocial con 5 </a:t>
            </a:r>
            <a:r>
              <a:rPr lang="en-US" sz="1800" dirty="0" err="1" smtClean="0"/>
              <a:t>tipos</a:t>
            </a:r>
            <a:r>
              <a:rPr lang="en-US" sz="1800" dirty="0" smtClean="0"/>
              <a:t> de </a:t>
            </a:r>
            <a:r>
              <a:rPr lang="en-US" sz="1800" dirty="0" err="1" smtClean="0"/>
              <a:t>defectos</a:t>
            </a:r>
            <a:r>
              <a:rPr lang="en-US" sz="1800" dirty="0" smtClean="0"/>
              <a:t> al </a:t>
            </a:r>
            <a:r>
              <a:rPr lang="en-US" sz="1800" dirty="0" err="1" smtClean="0"/>
              <a:t>nacimiento</a:t>
            </a:r>
            <a:r>
              <a:rPr lang="en-US" sz="1800" dirty="0" smtClean="0"/>
              <a:t> </a:t>
            </a:r>
            <a:r>
              <a:rPr lang="en-US" sz="1800" dirty="0" err="1" smtClean="0"/>
              <a:t>nunca</a:t>
            </a:r>
            <a:r>
              <a:rPr lang="en-US" sz="1800" dirty="0" smtClean="0"/>
              <a:t> </a:t>
            </a:r>
            <a:r>
              <a:rPr lang="en-US" sz="1800" dirty="0" err="1" smtClean="0"/>
              <a:t>vistos</a:t>
            </a:r>
            <a:r>
              <a:rPr lang="en-US" sz="1800" dirty="0" smtClean="0"/>
              <a:t> o </a:t>
            </a:r>
            <a:r>
              <a:rPr lang="en-US" sz="1800" dirty="0" err="1" smtClean="0"/>
              <a:t>rara</a:t>
            </a:r>
            <a:r>
              <a:rPr lang="en-US" sz="1800" dirty="0" smtClean="0"/>
              <a:t> </a:t>
            </a:r>
            <a:r>
              <a:rPr lang="en-US" sz="1800" dirty="0" err="1" smtClean="0"/>
              <a:t>vez</a:t>
            </a:r>
            <a:r>
              <a:rPr lang="en-US" sz="1800" dirty="0" smtClean="0"/>
              <a:t> </a:t>
            </a:r>
            <a:r>
              <a:rPr lang="en-US" sz="1800" dirty="0" err="1" smtClean="0"/>
              <a:t>vistos</a:t>
            </a:r>
            <a:r>
              <a:rPr lang="en-US" sz="1800" dirty="0" smtClean="0"/>
              <a:t> con </a:t>
            </a:r>
            <a:r>
              <a:rPr lang="en-US" sz="1800" dirty="0" err="1" smtClean="0"/>
              <a:t>otras</a:t>
            </a:r>
            <a:r>
              <a:rPr lang="en-US" sz="1800" dirty="0" smtClean="0"/>
              <a:t> </a:t>
            </a:r>
            <a:r>
              <a:rPr lang="en-US" sz="1800" dirty="0" err="1" smtClean="0"/>
              <a:t>infecciones</a:t>
            </a:r>
            <a:r>
              <a:rPr lang="en-US" sz="1800" dirty="0" smtClean="0"/>
              <a:t> </a:t>
            </a:r>
            <a:r>
              <a:rPr lang="en-US" sz="1800" dirty="0" err="1" smtClean="0"/>
              <a:t>durante</a:t>
            </a:r>
            <a:r>
              <a:rPr lang="en-US" sz="1800" dirty="0" smtClean="0"/>
              <a:t> el </a:t>
            </a:r>
            <a:r>
              <a:rPr lang="en-US" sz="1800" dirty="0" err="1" smtClean="0"/>
              <a:t>embarazo</a:t>
            </a:r>
            <a:endParaRPr lang="en-US" sz="1800" dirty="0" smtClean="0"/>
          </a:p>
          <a:p>
            <a:pPr lvl="2"/>
            <a:r>
              <a:rPr lang="en-US" dirty="0" err="1" smtClean="0"/>
              <a:t>Microcefalia</a:t>
            </a:r>
            <a:r>
              <a:rPr lang="en-US" dirty="0" smtClean="0"/>
              <a:t> </a:t>
            </a:r>
            <a:r>
              <a:rPr lang="en-US" dirty="0" err="1" smtClean="0"/>
              <a:t>severa</a:t>
            </a:r>
            <a:r>
              <a:rPr lang="en-US" dirty="0" smtClean="0"/>
              <a:t> (</a:t>
            </a:r>
            <a:r>
              <a:rPr lang="en-US" dirty="0" err="1" smtClean="0"/>
              <a:t>cabeza</a:t>
            </a:r>
            <a:r>
              <a:rPr lang="en-US" dirty="0" smtClean="0"/>
              <a:t> </a:t>
            </a:r>
            <a:r>
              <a:rPr lang="en-US" dirty="0" err="1" smtClean="0"/>
              <a:t>pequena</a:t>
            </a:r>
            <a:r>
              <a:rPr lang="en-US" dirty="0" smtClean="0"/>
              <a:t>) </a:t>
            </a:r>
            <a:r>
              <a:rPr lang="en-US" dirty="0" err="1" smtClean="0"/>
              <a:t>como</a:t>
            </a:r>
            <a:r>
              <a:rPr lang="en-US" dirty="0" smtClean="0"/>
              <a:t> </a:t>
            </a:r>
            <a:r>
              <a:rPr lang="en-US" dirty="0" err="1" smtClean="0"/>
              <a:t>resultado</a:t>
            </a:r>
            <a:r>
              <a:rPr lang="en-US" dirty="0" smtClean="0"/>
              <a:t> de un </a:t>
            </a:r>
            <a:r>
              <a:rPr lang="en-US" dirty="0" err="1" smtClean="0"/>
              <a:t>cráneo</a:t>
            </a:r>
            <a:r>
              <a:rPr lang="en-US" dirty="0" smtClean="0"/>
              <a:t> </a:t>
            </a:r>
            <a:r>
              <a:rPr lang="en-US" dirty="0" err="1" smtClean="0"/>
              <a:t>parcialmente</a:t>
            </a:r>
            <a:r>
              <a:rPr lang="en-US" dirty="0" smtClean="0"/>
              <a:t> </a:t>
            </a:r>
            <a:r>
              <a:rPr lang="en-US" dirty="0" err="1" smtClean="0"/>
              <a:t>colapsado</a:t>
            </a:r>
            <a:endParaRPr lang="en-US" dirty="0"/>
          </a:p>
          <a:p>
            <a:pPr lvl="2"/>
            <a:r>
              <a:rPr lang="en-US" dirty="0" err="1" smtClean="0"/>
              <a:t>Disminución</a:t>
            </a:r>
            <a:r>
              <a:rPr lang="en-US" dirty="0" smtClean="0"/>
              <a:t> del </a:t>
            </a:r>
            <a:r>
              <a:rPr lang="en-US" dirty="0" err="1" smtClean="0"/>
              <a:t>tejido</a:t>
            </a:r>
            <a:r>
              <a:rPr lang="en-US" dirty="0" smtClean="0"/>
              <a:t> cerebral con </a:t>
            </a:r>
            <a:r>
              <a:rPr lang="en-US" dirty="0" err="1" smtClean="0"/>
              <a:t>lesión</a:t>
            </a:r>
            <a:r>
              <a:rPr lang="en-US" dirty="0" smtClean="0"/>
              <a:t> cerebral</a:t>
            </a:r>
            <a:endParaRPr lang="en-US" dirty="0"/>
          </a:p>
          <a:p>
            <a:pPr lvl="2"/>
            <a:r>
              <a:rPr lang="en-US" dirty="0" err="1" smtClean="0"/>
              <a:t>Dano</a:t>
            </a:r>
            <a:r>
              <a:rPr lang="en-US" dirty="0" smtClean="0"/>
              <a:t> </a:t>
            </a:r>
            <a:r>
              <a:rPr lang="en-US" dirty="0" err="1" smtClean="0"/>
              <a:t>en</a:t>
            </a:r>
            <a:r>
              <a:rPr lang="en-US" dirty="0" smtClean="0"/>
              <a:t> el area posterior del </a:t>
            </a:r>
            <a:r>
              <a:rPr lang="en-US" dirty="0" err="1" smtClean="0"/>
              <a:t>ojo</a:t>
            </a:r>
            <a:r>
              <a:rPr lang="en-US" dirty="0" smtClean="0"/>
              <a:t> con </a:t>
            </a:r>
            <a:r>
              <a:rPr lang="en-US" dirty="0" err="1" smtClean="0"/>
              <a:t>lesiones</a:t>
            </a:r>
            <a:r>
              <a:rPr lang="en-US" dirty="0"/>
              <a:t> </a:t>
            </a:r>
            <a:r>
              <a:rPr lang="en-US" dirty="0" err="1" smtClean="0"/>
              <a:t>específicas</a:t>
            </a:r>
            <a:r>
              <a:rPr lang="en-US" dirty="0" smtClean="0"/>
              <a:t> de </a:t>
            </a:r>
            <a:r>
              <a:rPr lang="en-US" dirty="0" err="1" smtClean="0"/>
              <a:t>cicatrización</a:t>
            </a:r>
            <a:r>
              <a:rPr lang="en-US" dirty="0" smtClean="0"/>
              <a:t> e </a:t>
            </a:r>
            <a:r>
              <a:rPr lang="en-US" dirty="0" err="1" smtClean="0"/>
              <a:t>hiperpigmentación</a:t>
            </a:r>
            <a:endParaRPr lang="en-US" dirty="0"/>
          </a:p>
          <a:p>
            <a:pPr lvl="2"/>
            <a:r>
              <a:rPr lang="en-US" dirty="0" err="1" smtClean="0"/>
              <a:t>Amplitud</a:t>
            </a:r>
            <a:r>
              <a:rPr lang="en-US" dirty="0" smtClean="0"/>
              <a:t> </a:t>
            </a:r>
            <a:r>
              <a:rPr lang="en-US" dirty="0" err="1" smtClean="0"/>
              <a:t>limitada</a:t>
            </a:r>
            <a:r>
              <a:rPr lang="en-US" dirty="0" smtClean="0"/>
              <a:t> de </a:t>
            </a:r>
            <a:r>
              <a:rPr lang="en-US" dirty="0" err="1" smtClean="0"/>
              <a:t>movimientos</a:t>
            </a:r>
            <a:r>
              <a:rPr lang="en-US" dirty="0" smtClean="0"/>
              <a:t> </a:t>
            </a:r>
            <a:r>
              <a:rPr lang="en-US" dirty="0" err="1" smtClean="0"/>
              <a:t>articulares</a:t>
            </a:r>
            <a:r>
              <a:rPr lang="en-US" dirty="0" smtClean="0"/>
              <a:t> con pie </a:t>
            </a:r>
            <a:r>
              <a:rPr lang="en-US" dirty="0" err="1" smtClean="0"/>
              <a:t>deforme</a:t>
            </a:r>
            <a:endParaRPr lang="en-US" dirty="0"/>
          </a:p>
          <a:p>
            <a:pPr lvl="2"/>
            <a:r>
              <a:rPr lang="en-US" dirty="0" err="1" smtClean="0"/>
              <a:t>Hipertonía</a:t>
            </a:r>
            <a:r>
              <a:rPr lang="en-US" dirty="0" smtClean="0"/>
              <a:t> muscular con </a:t>
            </a:r>
            <a:r>
              <a:rPr lang="en-US" dirty="0" err="1" smtClean="0"/>
              <a:t>restricción</a:t>
            </a:r>
            <a:r>
              <a:rPr lang="en-US" dirty="0" smtClean="0"/>
              <a:t> de </a:t>
            </a:r>
            <a:r>
              <a:rPr lang="en-US" dirty="0" err="1" smtClean="0"/>
              <a:t>movimientos</a:t>
            </a:r>
            <a:r>
              <a:rPr lang="en-US" dirty="0" smtClean="0"/>
              <a:t> </a:t>
            </a:r>
            <a:r>
              <a:rPr lang="en-US" dirty="0" err="1" smtClean="0"/>
              <a:t>inmediatamente</a:t>
            </a:r>
            <a:r>
              <a:rPr lang="en-US" dirty="0" smtClean="0"/>
              <a:t> al </a:t>
            </a:r>
            <a:r>
              <a:rPr lang="en-US" dirty="0" err="1" smtClean="0"/>
              <a:t>nacimiento</a:t>
            </a:r>
            <a:r>
              <a:rPr lang="en-US" dirty="0" smtClean="0"/>
              <a:t>.</a:t>
            </a:r>
            <a:endParaRPr lang="en-US" sz="2000" dirty="0"/>
          </a:p>
          <a:p>
            <a:pPr lvl="2"/>
            <a:endParaRPr lang="en-US" sz="2000" dirty="0" smtClean="0"/>
          </a:p>
          <a:p>
            <a:pPr marL="0" indent="0">
              <a:buNone/>
            </a:pPr>
            <a:endParaRPr lang="en-US" sz="2400" dirty="0"/>
          </a:p>
          <a:p>
            <a:pPr marL="0" indent="0">
              <a:buNone/>
            </a:pPr>
            <a:r>
              <a:rPr lang="en-US" sz="2400" dirty="0" smtClean="0"/>
              <a:t> </a:t>
            </a:r>
            <a:endParaRPr lang="en-US" sz="2400" dirty="0"/>
          </a:p>
        </p:txBody>
      </p:sp>
      <p:sp>
        <p:nvSpPr>
          <p:cNvPr id="3" name="Title 2"/>
          <p:cNvSpPr>
            <a:spLocks noGrp="1"/>
          </p:cNvSpPr>
          <p:nvPr>
            <p:ph type="title"/>
          </p:nvPr>
        </p:nvSpPr>
        <p:spPr>
          <a:xfrm>
            <a:off x="143382" y="361905"/>
            <a:ext cx="6418040" cy="552495"/>
          </a:xfrm>
        </p:spPr>
        <p:txBody>
          <a:bodyPr>
            <a:normAutofit/>
          </a:bodyPr>
          <a:lstStyle/>
          <a:p>
            <a:r>
              <a:rPr lang="en-US" sz="2800" b="1" dirty="0" smtClean="0">
                <a:solidFill>
                  <a:srgbClr val="005DAA"/>
                </a:solidFill>
                <a:latin typeface="Calibri" pitchFamily="34" charset="0"/>
              </a:rPr>
              <a:t>Como </a:t>
            </a:r>
            <a:r>
              <a:rPr lang="en-US" sz="2800" b="1" dirty="0" err="1" smtClean="0">
                <a:solidFill>
                  <a:srgbClr val="005DAA"/>
                </a:solidFill>
                <a:latin typeface="Calibri" pitchFamily="34" charset="0"/>
              </a:rPr>
              <a:t>puede</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afectar</a:t>
            </a:r>
            <a:r>
              <a:rPr lang="en-US" sz="2800" b="1" dirty="0" smtClean="0">
                <a:solidFill>
                  <a:srgbClr val="005DAA"/>
                </a:solidFill>
                <a:latin typeface="Calibri" pitchFamily="34" charset="0"/>
              </a:rPr>
              <a:t> el </a:t>
            </a:r>
            <a:r>
              <a:rPr lang="en-US" sz="2800" b="1" dirty="0" err="1" smtClean="0">
                <a:solidFill>
                  <a:srgbClr val="005DAA"/>
                </a:solidFill>
                <a:latin typeface="Calibri" pitchFamily="34" charset="0"/>
              </a:rPr>
              <a:t>Zika</a:t>
            </a:r>
            <a:r>
              <a:rPr lang="en-US" sz="2800" b="1" dirty="0" smtClean="0">
                <a:solidFill>
                  <a:srgbClr val="005DAA"/>
                </a:solidFill>
                <a:latin typeface="Calibri" pitchFamily="34" charset="0"/>
              </a:rPr>
              <a:t> al </a:t>
            </a:r>
            <a:r>
              <a:rPr lang="en-US" sz="2800" b="1" dirty="0" err="1" smtClean="0">
                <a:solidFill>
                  <a:srgbClr val="005DAA"/>
                </a:solidFill>
                <a:latin typeface="Calibri" pitchFamily="34" charset="0"/>
              </a:rPr>
              <a:t>embarazo</a:t>
            </a:r>
            <a:r>
              <a:rPr lang="en-US" sz="2800" b="1" dirty="0" smtClean="0">
                <a:solidFill>
                  <a:srgbClr val="005DAA"/>
                </a:solidFill>
                <a:latin typeface="Calibri" pitchFamily="34" charset="0"/>
              </a:rPr>
              <a:t>?</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28E92"/>
              </a:solidFill>
            </a:endParaRPr>
          </a:p>
        </p:txBody>
      </p:sp>
      <p:pic>
        <p:nvPicPr>
          <p:cNvPr id="7" name="Picture 6"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1182339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3" y="1283741"/>
            <a:ext cx="5455312" cy="3600422"/>
          </a:xfrm>
        </p:spPr>
        <p:txBody>
          <a:bodyPr>
            <a:noAutofit/>
          </a:bodyPr>
          <a:lstStyle/>
          <a:p>
            <a:r>
              <a:rPr lang="en-US" sz="2800" dirty="0" err="1" smtClean="0"/>
              <a:t>En</a:t>
            </a:r>
            <a:r>
              <a:rPr lang="en-US" sz="2800" dirty="0" smtClean="0"/>
              <a:t> </a:t>
            </a:r>
            <a:r>
              <a:rPr lang="en-US" sz="2800" dirty="0" err="1" smtClean="0"/>
              <a:t>cada</a:t>
            </a:r>
            <a:r>
              <a:rPr lang="en-US" sz="2800" dirty="0" smtClean="0"/>
              <a:t> control prenatal, a </a:t>
            </a:r>
            <a:r>
              <a:rPr lang="en-US" sz="2800" dirty="0" err="1" smtClean="0"/>
              <a:t>todas</a:t>
            </a:r>
            <a:r>
              <a:rPr lang="en-US" sz="2800" dirty="0" smtClean="0"/>
              <a:t> las </a:t>
            </a:r>
            <a:r>
              <a:rPr lang="en-US" sz="2800" dirty="0" err="1" smtClean="0"/>
              <a:t>embarazadas</a:t>
            </a:r>
            <a:r>
              <a:rPr lang="en-US" sz="2800" dirty="0" smtClean="0"/>
              <a:t> </a:t>
            </a:r>
            <a:r>
              <a:rPr lang="en-US" sz="2800" dirty="0" err="1" smtClean="0"/>
              <a:t>debe</a:t>
            </a:r>
            <a:r>
              <a:rPr lang="en-US" sz="2800" dirty="0" smtClean="0"/>
              <a:t> </a:t>
            </a:r>
            <a:r>
              <a:rPr lang="en-US" sz="2800" dirty="0" err="1" smtClean="0"/>
              <a:t>preguntárseles</a:t>
            </a:r>
            <a:r>
              <a:rPr lang="en-US" sz="2800" dirty="0" smtClean="0"/>
              <a:t> </a:t>
            </a:r>
            <a:r>
              <a:rPr lang="en-US" sz="2800" dirty="0" err="1" smtClean="0"/>
              <a:t>si</a:t>
            </a:r>
            <a:r>
              <a:rPr lang="en-US" sz="2800" dirty="0" smtClean="0"/>
              <a:t> </a:t>
            </a:r>
            <a:r>
              <a:rPr lang="en-US" sz="2800" dirty="0" err="1" smtClean="0"/>
              <a:t>ellas</a:t>
            </a:r>
            <a:r>
              <a:rPr lang="en-US" sz="2800" dirty="0" smtClean="0"/>
              <a:t>:</a:t>
            </a:r>
            <a:endParaRPr lang="en-US" sz="2800" dirty="0"/>
          </a:p>
          <a:p>
            <a:pPr lvl="1"/>
            <a:r>
              <a:rPr lang="en-US" sz="2800" dirty="0" smtClean="0"/>
              <a:t>Han </a:t>
            </a:r>
            <a:r>
              <a:rPr lang="en-US" sz="2800" dirty="0" err="1" smtClean="0"/>
              <a:t>viajado</a:t>
            </a:r>
            <a:r>
              <a:rPr lang="en-US" sz="2800" dirty="0" smtClean="0"/>
              <a:t> o </a:t>
            </a:r>
            <a:r>
              <a:rPr lang="en-US" sz="2800" dirty="0" err="1" smtClean="0"/>
              <a:t>viven</a:t>
            </a:r>
            <a:r>
              <a:rPr lang="en-US" sz="2800" dirty="0" smtClean="0"/>
              <a:t> </a:t>
            </a:r>
            <a:r>
              <a:rPr lang="en-US" sz="2800" dirty="0" err="1" smtClean="0"/>
              <a:t>en</a:t>
            </a:r>
            <a:r>
              <a:rPr lang="en-US" sz="2800" dirty="0" smtClean="0"/>
              <a:t> </a:t>
            </a:r>
            <a:r>
              <a:rPr lang="en-US" sz="2800" dirty="0" err="1" smtClean="0"/>
              <a:t>una</a:t>
            </a:r>
            <a:r>
              <a:rPr lang="en-US" sz="2800" dirty="0" smtClean="0"/>
              <a:t> zona con </a:t>
            </a:r>
            <a:r>
              <a:rPr lang="en-US" sz="2800" dirty="0" err="1" smtClean="0"/>
              <a:t>riesgo</a:t>
            </a:r>
            <a:r>
              <a:rPr lang="en-US" sz="2800" dirty="0" smtClean="0"/>
              <a:t> de </a:t>
            </a:r>
            <a:r>
              <a:rPr lang="en-US" sz="2800" dirty="0" err="1" smtClean="0"/>
              <a:t>Zika</a:t>
            </a:r>
            <a:endParaRPr lang="en-US" sz="2800" dirty="0"/>
          </a:p>
          <a:p>
            <a:pPr lvl="1"/>
            <a:r>
              <a:rPr lang="en-US" sz="2800" dirty="0" err="1" smtClean="0"/>
              <a:t>Hacon</a:t>
            </a:r>
            <a:r>
              <a:rPr lang="en-US" sz="2800" dirty="0" smtClean="0"/>
              <a:t> </a:t>
            </a:r>
            <a:r>
              <a:rPr lang="en-US" sz="2800" dirty="0" err="1" smtClean="0"/>
              <a:t>una</a:t>
            </a:r>
            <a:r>
              <a:rPr lang="en-US" sz="2800" dirty="0" smtClean="0"/>
              <a:t> </a:t>
            </a:r>
            <a:r>
              <a:rPr lang="en-US" sz="2800" dirty="0" err="1" smtClean="0"/>
              <a:t>pareja</a:t>
            </a:r>
            <a:r>
              <a:rPr lang="en-US" sz="2800" dirty="0" smtClean="0"/>
              <a:t> que vive o ha </a:t>
            </a:r>
            <a:r>
              <a:rPr lang="en-US" sz="2800" dirty="0" err="1" smtClean="0"/>
              <a:t>viajado</a:t>
            </a:r>
            <a:r>
              <a:rPr lang="en-US" sz="2800" dirty="0" smtClean="0"/>
              <a:t> a </a:t>
            </a:r>
            <a:r>
              <a:rPr lang="en-US" sz="2800" dirty="0" err="1" smtClean="0"/>
              <a:t>una</a:t>
            </a:r>
            <a:r>
              <a:rPr lang="en-US" sz="2800" dirty="0" smtClean="0"/>
              <a:t> zona con </a:t>
            </a:r>
            <a:r>
              <a:rPr lang="en-US" sz="2800" dirty="0" err="1" smtClean="0"/>
              <a:t>riesgo</a:t>
            </a:r>
            <a:r>
              <a:rPr lang="en-US" sz="2800" dirty="0" smtClean="0"/>
              <a:t> de </a:t>
            </a:r>
            <a:r>
              <a:rPr lang="en-US" sz="2800" dirty="0" err="1" smtClean="0"/>
              <a:t>Zika</a:t>
            </a:r>
            <a:endParaRPr lang="en-US" sz="2800" dirty="0"/>
          </a:p>
        </p:txBody>
      </p:sp>
      <p:sp>
        <p:nvSpPr>
          <p:cNvPr id="3" name="Title 2"/>
          <p:cNvSpPr>
            <a:spLocks noGrp="1"/>
          </p:cNvSpPr>
          <p:nvPr>
            <p:ph type="title"/>
          </p:nvPr>
        </p:nvSpPr>
        <p:spPr>
          <a:xfrm>
            <a:off x="143382" y="361904"/>
            <a:ext cx="5574512" cy="1048169"/>
          </a:xfrm>
        </p:spPr>
        <p:txBody>
          <a:bodyPr vert="horz" lIns="91440" tIns="45720" rIns="91440" bIns="45720" rtlCol="0" anchor="t">
            <a:normAutofit/>
          </a:bodyPr>
          <a:lstStyle/>
          <a:p>
            <a:r>
              <a:rPr lang="en-US" sz="2800" b="1" dirty="0" err="1" smtClean="0">
                <a:solidFill>
                  <a:srgbClr val="005DAA"/>
                </a:solidFill>
                <a:latin typeface="Calibri" pitchFamily="34" charset="0"/>
              </a:rPr>
              <a:t>Asesoramiento</a:t>
            </a:r>
            <a:r>
              <a:rPr lang="en-US" sz="2800" b="1" dirty="0" smtClean="0">
                <a:solidFill>
                  <a:srgbClr val="005DAA"/>
                </a:solidFill>
                <a:latin typeface="Calibri" pitchFamily="34" charset="0"/>
              </a:rPr>
              <a:t> a la </a:t>
            </a:r>
            <a:r>
              <a:rPr lang="en-US" sz="2800" b="1" dirty="0" err="1" smtClean="0">
                <a:solidFill>
                  <a:srgbClr val="005DAA"/>
                </a:solidFill>
                <a:latin typeface="Calibri" pitchFamily="34" charset="0"/>
              </a:rPr>
              <a:t>embarazada</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por</a:t>
            </a:r>
            <a:r>
              <a:rPr lang="en-US" sz="2800" b="1" dirty="0" smtClean="0">
                <a:solidFill>
                  <a:srgbClr val="005DAA"/>
                </a:solidFill>
                <a:latin typeface="Calibri" pitchFamily="34" charset="0"/>
              </a:rPr>
              <a:t> possible </a:t>
            </a:r>
            <a:r>
              <a:rPr lang="en-US" sz="2800" b="1" dirty="0" err="1" smtClean="0">
                <a:solidFill>
                  <a:srgbClr val="005DAA"/>
                </a:solidFill>
                <a:latin typeface="Calibri" pitchFamily="34" charset="0"/>
              </a:rPr>
              <a:t>exposición</a:t>
            </a:r>
            <a:r>
              <a:rPr lang="en-US" sz="2800" b="1" dirty="0" smtClean="0">
                <a:solidFill>
                  <a:srgbClr val="005DAA"/>
                </a:solidFill>
                <a:latin typeface="Calibri" pitchFamily="34" charset="0"/>
              </a:rPr>
              <a:t> al </a:t>
            </a:r>
            <a:r>
              <a:rPr lang="en-US" sz="2800" b="1" dirty="0" err="1" smtClean="0">
                <a:solidFill>
                  <a:srgbClr val="005DAA"/>
                </a:solidFill>
                <a:latin typeface="Calibri" pitchFamily="34" charset="0"/>
              </a:rPr>
              <a:t>Zika</a:t>
            </a:r>
            <a:endParaRPr lang="en-US" sz="2800" b="1" dirty="0">
              <a:solidFill>
                <a:srgbClr val="005DAA"/>
              </a:solidFill>
              <a:latin typeface="Calibri" pitchFamily="34" charset="0"/>
            </a:endParaRP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Doctor examining a pregnant patient" title="Doctor examining a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05" y="1539742"/>
            <a:ext cx="3573350" cy="3474090"/>
          </a:xfrm>
          <a:prstGeom prst="rect">
            <a:avLst/>
          </a:prstGeom>
        </p:spPr>
      </p:pic>
    </p:spTree>
    <p:extLst>
      <p:ext uri="{BB962C8B-B14F-4D97-AF65-F5344CB8AC3E}">
        <p14:creationId xmlns:p14="http://schemas.microsoft.com/office/powerpoint/2010/main" val="2504978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sIndrome</a:t>
            </a:r>
            <a:r>
              <a:rPr lang="en-US" dirty="0" smtClean="0"/>
              <a:t> DE</a:t>
            </a:r>
            <a:r>
              <a:rPr lang="en-US" dirty="0"/>
              <a:t/>
            </a:r>
            <a:br>
              <a:rPr lang="en-US" dirty="0"/>
            </a:br>
            <a:r>
              <a:rPr lang="en-US" dirty="0" err="1"/>
              <a:t>Guillain</a:t>
            </a:r>
            <a:r>
              <a:rPr lang="en-US" dirty="0"/>
              <a:t>- </a:t>
            </a:r>
            <a:r>
              <a:rPr lang="en-US" dirty="0" err="1"/>
              <a:t>barré</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251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822" y="1363951"/>
            <a:ext cx="5077326" cy="3414095"/>
          </a:xfrm>
        </p:spPr>
        <p:txBody>
          <a:bodyPr numCol="1" spcCol="274320">
            <a:noAutofit/>
          </a:bodyPr>
          <a:lstStyle/>
          <a:p>
            <a:r>
              <a:rPr lang="en-US" dirty="0" smtClean="0"/>
              <a:t>SGB </a:t>
            </a:r>
            <a:r>
              <a:rPr lang="en-US" dirty="0" err="1" smtClean="0"/>
              <a:t>es</a:t>
            </a:r>
            <a:r>
              <a:rPr lang="en-US" dirty="0" smtClean="0"/>
              <a:t> </a:t>
            </a:r>
            <a:r>
              <a:rPr lang="en-US" dirty="0" err="1" smtClean="0"/>
              <a:t>una</a:t>
            </a:r>
            <a:r>
              <a:rPr lang="en-US" dirty="0" smtClean="0"/>
              <a:t> </a:t>
            </a:r>
            <a:r>
              <a:rPr lang="en-US" dirty="0" err="1" smtClean="0"/>
              <a:t>enfermedad</a:t>
            </a:r>
            <a:r>
              <a:rPr lang="en-US" dirty="0" smtClean="0"/>
              <a:t> </a:t>
            </a:r>
            <a:r>
              <a:rPr lang="en-US" dirty="0" err="1" smtClean="0"/>
              <a:t>poco</a:t>
            </a:r>
            <a:r>
              <a:rPr lang="en-US" dirty="0" smtClean="0"/>
              <a:t> </a:t>
            </a:r>
            <a:r>
              <a:rPr lang="en-US" dirty="0" err="1" smtClean="0"/>
              <a:t>comun</a:t>
            </a:r>
            <a:r>
              <a:rPr lang="en-US" dirty="0" smtClean="0"/>
              <a:t> del Sistema </a:t>
            </a:r>
            <a:r>
              <a:rPr lang="en-US" dirty="0" err="1" smtClean="0"/>
              <a:t>nervioso</a:t>
            </a:r>
            <a:r>
              <a:rPr lang="en-US" dirty="0" smtClean="0"/>
              <a:t>, </a:t>
            </a:r>
            <a:r>
              <a:rPr lang="en-US" dirty="0" err="1" smtClean="0"/>
              <a:t>en</a:t>
            </a:r>
            <a:r>
              <a:rPr lang="en-US" dirty="0" smtClean="0"/>
              <a:t> la que el </a:t>
            </a:r>
            <a:r>
              <a:rPr lang="en-US" dirty="0" err="1" smtClean="0"/>
              <a:t>propio</a:t>
            </a:r>
            <a:r>
              <a:rPr lang="en-US" dirty="0" smtClean="0"/>
              <a:t> Sistema immune de las personas dana las </a:t>
            </a:r>
            <a:r>
              <a:rPr lang="en-US" dirty="0" err="1" smtClean="0"/>
              <a:t>células</a:t>
            </a:r>
            <a:r>
              <a:rPr lang="en-US" dirty="0" smtClean="0"/>
              <a:t> </a:t>
            </a:r>
            <a:r>
              <a:rPr lang="en-US" dirty="0" err="1" smtClean="0"/>
              <a:t>nerviosas</a:t>
            </a:r>
            <a:r>
              <a:rPr lang="en-US" dirty="0" smtClean="0"/>
              <a:t>, </a:t>
            </a:r>
            <a:r>
              <a:rPr lang="en-US" dirty="0" err="1" smtClean="0"/>
              <a:t>provocando</a:t>
            </a:r>
            <a:r>
              <a:rPr lang="en-US" dirty="0" smtClean="0"/>
              <a:t> </a:t>
            </a:r>
            <a:r>
              <a:rPr lang="en-US" dirty="0" err="1" smtClean="0"/>
              <a:t>debilidad</a:t>
            </a:r>
            <a:r>
              <a:rPr lang="en-US" dirty="0" smtClean="0"/>
              <a:t> muscular y el </a:t>
            </a:r>
            <a:r>
              <a:rPr lang="en-US" dirty="0" err="1" smtClean="0"/>
              <a:t>algunas</a:t>
            </a:r>
            <a:r>
              <a:rPr lang="en-US" dirty="0" smtClean="0"/>
              <a:t> </a:t>
            </a:r>
            <a:r>
              <a:rPr lang="en-US" dirty="0" err="1" smtClean="0"/>
              <a:t>ocasiones</a:t>
            </a:r>
            <a:r>
              <a:rPr lang="en-US" dirty="0" smtClean="0"/>
              <a:t> </a:t>
            </a:r>
            <a:r>
              <a:rPr lang="en-US" dirty="0" err="1" smtClean="0"/>
              <a:t>parálisis</a:t>
            </a:r>
            <a:r>
              <a:rPr lang="en-US" dirty="0" smtClean="0"/>
              <a:t>. </a:t>
            </a:r>
            <a:endParaRPr lang="en-US" dirty="0"/>
          </a:p>
          <a:p>
            <a:r>
              <a:rPr lang="en-US" dirty="0" smtClean="0"/>
              <a:t>SGB </a:t>
            </a:r>
            <a:r>
              <a:rPr lang="en-US" dirty="0" err="1" smtClean="0"/>
              <a:t>es</a:t>
            </a:r>
            <a:r>
              <a:rPr lang="en-US" dirty="0" smtClean="0"/>
              <a:t> </a:t>
            </a:r>
            <a:r>
              <a:rPr lang="en-US" dirty="0" err="1" smtClean="0"/>
              <a:t>altamente</a:t>
            </a:r>
            <a:r>
              <a:rPr lang="en-US" dirty="0" smtClean="0"/>
              <a:t> </a:t>
            </a:r>
            <a:r>
              <a:rPr lang="en-US" dirty="0" err="1" smtClean="0"/>
              <a:t>asociado</a:t>
            </a:r>
            <a:r>
              <a:rPr lang="en-US" dirty="0" smtClean="0"/>
              <a:t> con </a:t>
            </a:r>
            <a:r>
              <a:rPr lang="en-US" dirty="0" err="1" smtClean="0"/>
              <a:t>Zika</a:t>
            </a:r>
            <a:r>
              <a:rPr lang="en-US" dirty="0" smtClean="0"/>
              <a:t>, </a:t>
            </a:r>
            <a:r>
              <a:rPr lang="en-US" dirty="0" err="1" smtClean="0"/>
              <a:t>pero</a:t>
            </a:r>
            <a:r>
              <a:rPr lang="en-US" dirty="0" smtClean="0"/>
              <a:t> </a:t>
            </a:r>
            <a:r>
              <a:rPr lang="en-US" dirty="0" err="1" smtClean="0"/>
              <a:t>solamente</a:t>
            </a:r>
            <a:r>
              <a:rPr lang="en-US" dirty="0" smtClean="0"/>
              <a:t> </a:t>
            </a:r>
            <a:r>
              <a:rPr lang="en-US" dirty="0" err="1" smtClean="0"/>
              <a:t>una</a:t>
            </a:r>
            <a:r>
              <a:rPr lang="en-US" dirty="0" smtClean="0"/>
              <a:t> </a:t>
            </a:r>
            <a:r>
              <a:rPr lang="en-US" dirty="0" err="1" smtClean="0"/>
              <a:t>pequena</a:t>
            </a:r>
            <a:r>
              <a:rPr lang="en-US" dirty="0" smtClean="0"/>
              <a:t> </a:t>
            </a:r>
            <a:r>
              <a:rPr lang="en-US" dirty="0" err="1" smtClean="0"/>
              <a:t>proporción</a:t>
            </a:r>
            <a:r>
              <a:rPr lang="en-US" dirty="0" smtClean="0"/>
              <a:t> de personas con </a:t>
            </a:r>
            <a:r>
              <a:rPr lang="en-US" dirty="0" err="1" smtClean="0"/>
              <a:t>infección</a:t>
            </a:r>
            <a:r>
              <a:rPr lang="en-US" dirty="0" smtClean="0"/>
              <a:t> </a:t>
            </a:r>
            <a:r>
              <a:rPr lang="en-US" dirty="0" err="1" smtClean="0"/>
              <a:t>reciente</a:t>
            </a:r>
            <a:r>
              <a:rPr lang="en-US" dirty="0" smtClean="0"/>
              <a:t> </a:t>
            </a:r>
            <a:r>
              <a:rPr lang="en-US" dirty="0" err="1" smtClean="0"/>
              <a:t>por</a:t>
            </a:r>
            <a:r>
              <a:rPr lang="en-US" dirty="0" smtClean="0"/>
              <a:t> </a:t>
            </a:r>
            <a:r>
              <a:rPr lang="en-US" dirty="0" err="1" smtClean="0"/>
              <a:t>Zika</a:t>
            </a:r>
            <a:r>
              <a:rPr lang="en-US" dirty="0" smtClean="0"/>
              <a:t> </a:t>
            </a:r>
            <a:r>
              <a:rPr lang="en-US" dirty="0" err="1" smtClean="0"/>
              <a:t>desarrollan</a:t>
            </a:r>
            <a:r>
              <a:rPr lang="en-US" dirty="0" smtClean="0"/>
              <a:t> SGB. </a:t>
            </a:r>
          </a:p>
          <a:p>
            <a:r>
              <a:rPr lang="en-US" dirty="0" smtClean="0"/>
              <a:t>CDC continua </a:t>
            </a:r>
            <a:r>
              <a:rPr lang="en-US" dirty="0" err="1" smtClean="0"/>
              <a:t>investigando</a:t>
            </a:r>
            <a:r>
              <a:rPr lang="en-US" dirty="0" smtClean="0"/>
              <a:t> la </a:t>
            </a:r>
            <a:r>
              <a:rPr lang="en-US" dirty="0" err="1" smtClean="0"/>
              <a:t>relación</a:t>
            </a:r>
            <a:r>
              <a:rPr lang="en-US" dirty="0" smtClean="0"/>
              <a:t> entre SGB y </a:t>
            </a:r>
            <a:r>
              <a:rPr lang="en-US" dirty="0" err="1"/>
              <a:t>Zika</a:t>
            </a:r>
            <a:r>
              <a:rPr lang="en-US" dirty="0"/>
              <a:t> </a:t>
            </a:r>
            <a:r>
              <a:rPr lang="en-US" dirty="0" smtClean="0"/>
              <a:t>para saber mas al </a:t>
            </a:r>
            <a:r>
              <a:rPr lang="en-US" dirty="0" err="1" smtClean="0"/>
              <a:t>respecto</a:t>
            </a:r>
            <a:r>
              <a:rPr lang="en-US" dirty="0" smtClean="0"/>
              <a:t>.</a:t>
            </a:r>
            <a:endParaRPr lang="en-US" dirty="0"/>
          </a:p>
        </p:txBody>
      </p:sp>
      <p:sp>
        <p:nvSpPr>
          <p:cNvPr id="3" name="Title 2"/>
          <p:cNvSpPr>
            <a:spLocks noGrp="1"/>
          </p:cNvSpPr>
          <p:nvPr>
            <p:ph type="title"/>
          </p:nvPr>
        </p:nvSpPr>
        <p:spPr/>
        <p:txBody>
          <a:bodyPr>
            <a:noAutofit/>
          </a:bodyPr>
          <a:lstStyle/>
          <a:p>
            <a:r>
              <a:rPr lang="en-US" sz="2800" b="1" dirty="0" err="1" smtClean="0">
                <a:solidFill>
                  <a:srgbClr val="005DAA"/>
                </a:solidFill>
                <a:latin typeface="Calibri" pitchFamily="34" charset="0"/>
              </a:rPr>
              <a:t>Puede</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Zika</a:t>
            </a:r>
            <a:r>
              <a:rPr lang="en-US" sz="2800" b="1" dirty="0" smtClean="0">
                <a:solidFill>
                  <a:srgbClr val="005DAA"/>
                </a:solidFill>
                <a:latin typeface="Calibri" pitchFamily="34" charset="0"/>
              </a:rPr>
              <a:t> virus </a:t>
            </a:r>
            <a:r>
              <a:rPr lang="en-US" sz="2800" b="1" dirty="0" err="1" smtClean="0">
                <a:solidFill>
                  <a:srgbClr val="005DAA"/>
                </a:solidFill>
                <a:latin typeface="Calibri" pitchFamily="34" charset="0"/>
              </a:rPr>
              <a:t>causar</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Sindrome</a:t>
            </a:r>
            <a:r>
              <a:rPr lang="en-US" sz="2800" b="1" dirty="0" smtClean="0">
                <a:solidFill>
                  <a:srgbClr val="005DAA"/>
                </a:solidFill>
                <a:latin typeface="Calibri" pitchFamily="34" charset="0"/>
              </a:rPr>
              <a:t> de </a:t>
            </a:r>
            <a:r>
              <a:rPr lang="en-US" sz="2800" b="1" dirty="0" err="1" smtClean="0">
                <a:solidFill>
                  <a:srgbClr val="005DAA"/>
                </a:solidFill>
                <a:latin typeface="Calibri" pitchFamily="34" charset="0"/>
              </a:rPr>
              <a:t>Guillain-Barré</a:t>
            </a:r>
            <a:r>
              <a:rPr lang="en-US" sz="2800" b="1" dirty="0" smtClean="0">
                <a:solidFill>
                  <a:srgbClr val="005DAA"/>
                </a:solidFill>
                <a:latin typeface="Calibri" pitchFamily="34" charset="0"/>
              </a:rPr>
              <a:t> (SGB)?</a:t>
            </a:r>
            <a:endParaRPr lang="en-US" sz="2800" b="1" dirty="0">
              <a:solidFill>
                <a:srgbClr val="005DAA"/>
              </a:solidFill>
              <a:latin typeface="Calibri" pitchFamily="34" charset="0"/>
            </a:endParaRPr>
          </a:p>
        </p:txBody>
      </p:sp>
      <p:pic>
        <p:nvPicPr>
          <p:cNvPr id="4" name="Picture 3" descr="A picture of a normal neuron and a neuron with Guillain- Barre syndrome." title="Neur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840" y="657250"/>
            <a:ext cx="3772593" cy="3931528"/>
          </a:xfrm>
          <a:prstGeom prst="rect">
            <a:avLst/>
          </a:prstGeom>
        </p:spPr>
      </p:pic>
    </p:spTree>
    <p:extLst>
      <p:ext uri="{BB962C8B-B14F-4D97-AF65-F5344CB8AC3E}">
        <p14:creationId xmlns:p14="http://schemas.microsoft.com/office/powerpoint/2010/main" val="946856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EVALLUACION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9050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94611"/>
            <a:ext cx="4957169" cy="3683602"/>
          </a:xfrm>
        </p:spPr>
        <p:txBody>
          <a:bodyPr>
            <a:noAutofit/>
          </a:bodyPr>
          <a:lstStyle/>
          <a:p>
            <a:r>
              <a:rPr lang="en-US" sz="2800" dirty="0" smtClean="0"/>
              <a:t>Un doctor u </a:t>
            </a:r>
            <a:r>
              <a:rPr lang="en-US" sz="2800" dirty="0" err="1" smtClean="0"/>
              <a:t>otro</a:t>
            </a:r>
            <a:r>
              <a:rPr lang="en-US" sz="2800" dirty="0" smtClean="0"/>
              <a:t> </a:t>
            </a:r>
            <a:r>
              <a:rPr lang="en-US" sz="2800" dirty="0" err="1" smtClean="0"/>
              <a:t>proveedor</a:t>
            </a:r>
            <a:r>
              <a:rPr lang="en-US" sz="2800" dirty="0" smtClean="0"/>
              <a:t> de </a:t>
            </a:r>
            <a:r>
              <a:rPr lang="en-US" sz="2800" dirty="0" err="1" smtClean="0"/>
              <a:t>salud</a:t>
            </a:r>
            <a:r>
              <a:rPr lang="en-US" sz="2800" dirty="0" smtClean="0"/>
              <a:t> </a:t>
            </a:r>
            <a:r>
              <a:rPr lang="en-US" sz="2800" dirty="0" err="1" smtClean="0"/>
              <a:t>pregunta</a:t>
            </a:r>
            <a:r>
              <a:rPr lang="en-US" sz="2800" dirty="0" smtClean="0"/>
              <a:t> </a:t>
            </a:r>
            <a:r>
              <a:rPr lang="en-US" sz="2800" dirty="0" err="1" smtClean="0"/>
              <a:t>acerca</a:t>
            </a:r>
            <a:r>
              <a:rPr lang="en-US" sz="2800" dirty="0" smtClean="0"/>
              <a:t> de </a:t>
            </a:r>
            <a:r>
              <a:rPr lang="en-US" sz="2800" dirty="0" err="1" smtClean="0"/>
              <a:t>cualquier</a:t>
            </a:r>
            <a:r>
              <a:rPr lang="en-US" sz="2800" dirty="0" smtClean="0"/>
              <a:t> </a:t>
            </a:r>
            <a:r>
              <a:rPr lang="en-US" sz="2800" dirty="0" err="1" smtClean="0"/>
              <a:t>viaje</a:t>
            </a:r>
            <a:r>
              <a:rPr lang="en-US" sz="2800" dirty="0" smtClean="0"/>
              <a:t> </a:t>
            </a:r>
            <a:r>
              <a:rPr lang="en-US" sz="2800" dirty="0" err="1" smtClean="0"/>
              <a:t>reciente</a:t>
            </a:r>
            <a:r>
              <a:rPr lang="en-US" sz="2800" dirty="0" smtClean="0"/>
              <a:t> y la </a:t>
            </a:r>
            <a:r>
              <a:rPr lang="en-US" sz="2800" dirty="0" err="1" smtClean="0"/>
              <a:t>presencia</a:t>
            </a:r>
            <a:r>
              <a:rPr lang="en-US" sz="2800" dirty="0" smtClean="0"/>
              <a:t> de </a:t>
            </a:r>
            <a:r>
              <a:rPr lang="en-US" sz="2800" dirty="0" err="1" smtClean="0"/>
              <a:t>signos</a:t>
            </a:r>
            <a:r>
              <a:rPr lang="en-US" sz="2800" dirty="0" smtClean="0"/>
              <a:t> y </a:t>
            </a:r>
            <a:r>
              <a:rPr lang="en-US" sz="2800" dirty="0" err="1" smtClean="0"/>
              <a:t>sintomas</a:t>
            </a:r>
            <a:r>
              <a:rPr lang="en-US" sz="2800" dirty="0" smtClean="0"/>
              <a:t>. </a:t>
            </a:r>
          </a:p>
          <a:p>
            <a:r>
              <a:rPr lang="en-US" sz="2800" dirty="0" smtClean="0"/>
              <a:t>Un </a:t>
            </a:r>
            <a:r>
              <a:rPr lang="en-US" sz="2800" dirty="0" err="1" smtClean="0"/>
              <a:t>examen</a:t>
            </a:r>
            <a:r>
              <a:rPr lang="en-US" sz="2800" dirty="0" smtClean="0"/>
              <a:t> de </a:t>
            </a:r>
            <a:r>
              <a:rPr lang="en-US" sz="2800" dirty="0" err="1" smtClean="0"/>
              <a:t>sangre</a:t>
            </a:r>
            <a:r>
              <a:rPr lang="en-US" sz="2800" dirty="0" smtClean="0"/>
              <a:t> o de </a:t>
            </a:r>
            <a:r>
              <a:rPr lang="en-US" sz="2800" dirty="0" err="1" smtClean="0"/>
              <a:t>orina</a:t>
            </a:r>
            <a:r>
              <a:rPr lang="en-US" sz="2800" dirty="0" smtClean="0"/>
              <a:t> </a:t>
            </a:r>
            <a:r>
              <a:rPr lang="en-US" sz="2800" dirty="0" err="1" smtClean="0"/>
              <a:t>puede</a:t>
            </a:r>
            <a:r>
              <a:rPr lang="en-US" sz="2800" dirty="0" smtClean="0"/>
              <a:t> confirmer la </a:t>
            </a:r>
            <a:r>
              <a:rPr lang="en-US" sz="2800" dirty="0" err="1" smtClean="0"/>
              <a:t>infección</a:t>
            </a:r>
            <a:r>
              <a:rPr lang="en-US" sz="2800" dirty="0" smtClean="0"/>
              <a:t> </a:t>
            </a:r>
            <a:r>
              <a:rPr lang="en-US" sz="2800" dirty="0" err="1" smtClean="0"/>
              <a:t>por</a:t>
            </a:r>
            <a:r>
              <a:rPr lang="en-US" sz="2800" dirty="0" smtClean="0"/>
              <a:t> </a:t>
            </a:r>
            <a:r>
              <a:rPr lang="en-US" sz="2800" dirty="0" err="1" smtClean="0"/>
              <a:t>Zika</a:t>
            </a:r>
            <a:r>
              <a:rPr lang="en-US" sz="2800" dirty="0" smtClean="0"/>
              <a:t>.</a:t>
            </a:r>
            <a:endParaRPr lang="en-US" sz="2800" dirty="0"/>
          </a:p>
          <a:p>
            <a:endParaRPr lang="en-US" sz="28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Como se diagnostic el </a:t>
            </a:r>
            <a:r>
              <a:rPr lang="en-US" sz="2800" b="1" dirty="0" err="1" smtClean="0">
                <a:solidFill>
                  <a:srgbClr val="005DAA"/>
                </a:solidFill>
                <a:latin typeface="Calibri" pitchFamily="34" charset="0"/>
              </a:rPr>
              <a:t>Zika</a:t>
            </a:r>
            <a:r>
              <a:rPr lang="en-US" sz="2800" b="1" dirty="0" smtClean="0">
                <a:solidFill>
                  <a:srgbClr val="005DAA"/>
                </a:solidFill>
                <a:latin typeface="Calibri" pitchFamily="34" charset="0"/>
              </a:rPr>
              <a:t>?</a:t>
            </a:r>
            <a:endParaRPr lang="en-US" sz="2800" b="1" dirty="0">
              <a:solidFill>
                <a:srgbClr val="005DAA"/>
              </a:solidFill>
              <a:latin typeface="Calibri" pitchFamily="34" charset="0"/>
            </a:endParaRP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0814"/>
            <a:ext cx="3943226" cy="2519801"/>
          </a:xfrm>
          <a:prstGeom prst="rect">
            <a:avLst/>
          </a:prstGeom>
        </p:spPr>
      </p:pic>
    </p:spTree>
    <p:extLst>
      <p:ext uri="{BB962C8B-B14F-4D97-AF65-F5344CB8AC3E}">
        <p14:creationId xmlns:p14="http://schemas.microsoft.com/office/powerpoint/2010/main" val="355479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3" y="1382025"/>
            <a:ext cx="5270986" cy="3394472"/>
          </a:xfrm>
        </p:spPr>
        <p:txBody>
          <a:bodyPr>
            <a:noAutofit/>
          </a:bodyPr>
          <a:lstStyle/>
          <a:p>
            <a:r>
              <a:rPr lang="en-US" sz="2800" dirty="0" err="1" smtClean="0"/>
              <a:t>Cualquier</a:t>
            </a:r>
            <a:r>
              <a:rPr lang="en-US" sz="2800" dirty="0" smtClean="0"/>
              <a:t> persona que </a:t>
            </a:r>
            <a:r>
              <a:rPr lang="en-US" sz="2800" dirty="0" err="1" smtClean="0"/>
              <a:t>tengo</a:t>
            </a:r>
            <a:r>
              <a:rPr lang="en-US" sz="2800" dirty="0" smtClean="0"/>
              <a:t> o </a:t>
            </a:r>
            <a:r>
              <a:rPr lang="en-US" sz="2800" dirty="0" err="1" smtClean="0"/>
              <a:t>haya</a:t>
            </a:r>
            <a:r>
              <a:rPr lang="en-US" sz="2800" dirty="0" smtClean="0"/>
              <a:t> </a:t>
            </a:r>
            <a:r>
              <a:rPr lang="en-US" sz="2800" dirty="0" err="1" smtClean="0"/>
              <a:t>tenido</a:t>
            </a:r>
            <a:r>
              <a:rPr lang="en-US" sz="2800" dirty="0" smtClean="0"/>
              <a:t> </a:t>
            </a:r>
            <a:r>
              <a:rPr lang="en-US" sz="2800" dirty="0" err="1" smtClean="0"/>
              <a:t>recientemete</a:t>
            </a:r>
            <a:r>
              <a:rPr lang="en-US" sz="2800" dirty="0" smtClean="0"/>
              <a:t> </a:t>
            </a:r>
            <a:r>
              <a:rPr lang="en-US" sz="2800" dirty="0" err="1" smtClean="0"/>
              <a:t>signos</a:t>
            </a:r>
            <a:r>
              <a:rPr lang="en-US" sz="2800" dirty="0" smtClean="0"/>
              <a:t> y </a:t>
            </a:r>
            <a:r>
              <a:rPr lang="en-US" sz="2800" dirty="0" err="1" smtClean="0"/>
              <a:t>síntomas</a:t>
            </a:r>
            <a:r>
              <a:rPr lang="en-US" sz="2800" dirty="0" smtClean="0"/>
              <a:t> de </a:t>
            </a:r>
            <a:r>
              <a:rPr lang="en-US" sz="2800" dirty="0" err="1" smtClean="0"/>
              <a:t>Zika</a:t>
            </a:r>
            <a:r>
              <a:rPr lang="en-US" sz="2800" dirty="0" smtClean="0"/>
              <a:t>:</a:t>
            </a:r>
          </a:p>
          <a:p>
            <a:pPr lvl="1"/>
            <a:r>
              <a:rPr lang="en-US" sz="2000" dirty="0" smtClean="0"/>
              <a:t>Y que viva o </a:t>
            </a:r>
            <a:r>
              <a:rPr lang="en-US" sz="2000" dirty="0" err="1" smtClean="0"/>
              <a:t>hubiera</a:t>
            </a:r>
            <a:r>
              <a:rPr lang="en-US" sz="2000" dirty="0" smtClean="0"/>
              <a:t> </a:t>
            </a:r>
            <a:r>
              <a:rPr lang="en-US" sz="2000" dirty="0" err="1" smtClean="0"/>
              <a:t>viajado</a:t>
            </a:r>
            <a:r>
              <a:rPr lang="en-US" sz="2000" dirty="0" smtClean="0"/>
              <a:t> a </a:t>
            </a:r>
            <a:r>
              <a:rPr lang="en-US" sz="2000" dirty="0" err="1" smtClean="0"/>
              <a:t>alguna</a:t>
            </a:r>
            <a:r>
              <a:rPr lang="en-US" sz="2000" dirty="0" smtClean="0"/>
              <a:t> </a:t>
            </a:r>
            <a:r>
              <a:rPr lang="en-US" sz="2000" dirty="0" err="1" smtClean="0"/>
              <a:t>área</a:t>
            </a:r>
            <a:r>
              <a:rPr lang="en-US" sz="2000" dirty="0" smtClean="0"/>
              <a:t> con </a:t>
            </a:r>
            <a:r>
              <a:rPr lang="en-US" sz="2000" dirty="0" err="1" smtClean="0"/>
              <a:t>riesgo</a:t>
            </a:r>
            <a:r>
              <a:rPr lang="en-US" sz="2000" dirty="0" smtClean="0"/>
              <a:t> de </a:t>
            </a:r>
            <a:r>
              <a:rPr lang="en-US" sz="2000" dirty="0" err="1" smtClean="0"/>
              <a:t>Zika</a:t>
            </a:r>
            <a:r>
              <a:rPr lang="en-US" sz="2000" dirty="0" smtClean="0"/>
              <a:t>, o</a:t>
            </a:r>
          </a:p>
          <a:p>
            <a:pPr lvl="1"/>
            <a:r>
              <a:rPr lang="en-US" sz="2000" dirty="0" err="1" smtClean="0"/>
              <a:t>Hubiera</a:t>
            </a:r>
            <a:r>
              <a:rPr lang="en-US" sz="2000" dirty="0" smtClean="0"/>
              <a:t> </a:t>
            </a:r>
            <a:r>
              <a:rPr lang="en-US" sz="2000" dirty="0" err="1" smtClean="0"/>
              <a:t>tenido</a:t>
            </a:r>
            <a:r>
              <a:rPr lang="en-US" sz="2000" dirty="0" smtClean="0"/>
              <a:t> </a:t>
            </a:r>
            <a:r>
              <a:rPr lang="en-US" sz="2000" dirty="0" err="1" smtClean="0"/>
              <a:t>sexo</a:t>
            </a:r>
            <a:r>
              <a:rPr lang="en-US" sz="2000" dirty="0" smtClean="0"/>
              <a:t> sin </a:t>
            </a:r>
            <a:r>
              <a:rPr lang="en-US" sz="2000" dirty="0" err="1" smtClean="0"/>
              <a:t>protección</a:t>
            </a:r>
            <a:r>
              <a:rPr lang="en-US" sz="2000" dirty="0" smtClean="0"/>
              <a:t> con </a:t>
            </a:r>
            <a:r>
              <a:rPr lang="en-US" sz="2000" dirty="0" err="1" smtClean="0"/>
              <a:t>una</a:t>
            </a:r>
            <a:r>
              <a:rPr lang="en-US" sz="2000" dirty="0" smtClean="0"/>
              <a:t> </a:t>
            </a:r>
            <a:r>
              <a:rPr lang="en-US" sz="2000" dirty="0" err="1" smtClean="0"/>
              <a:t>pareja</a:t>
            </a:r>
            <a:r>
              <a:rPr lang="en-US" sz="2000" dirty="0"/>
              <a:t> que viva o </a:t>
            </a:r>
            <a:r>
              <a:rPr lang="en-US" sz="2000" dirty="0" err="1"/>
              <a:t>hubiera</a:t>
            </a:r>
            <a:r>
              <a:rPr lang="en-US" sz="2000" dirty="0"/>
              <a:t> </a:t>
            </a:r>
            <a:r>
              <a:rPr lang="en-US" sz="2000" dirty="0" err="1"/>
              <a:t>viajado</a:t>
            </a:r>
            <a:r>
              <a:rPr lang="en-US" sz="2000" dirty="0"/>
              <a:t> a </a:t>
            </a:r>
            <a:r>
              <a:rPr lang="en-US" sz="2000" dirty="0" err="1"/>
              <a:t>alguna</a:t>
            </a:r>
            <a:r>
              <a:rPr lang="en-US" sz="2000" dirty="0"/>
              <a:t> </a:t>
            </a:r>
            <a:r>
              <a:rPr lang="en-US" sz="2000" dirty="0" err="1"/>
              <a:t>área</a:t>
            </a:r>
            <a:r>
              <a:rPr lang="en-US" sz="2000" dirty="0"/>
              <a:t> con </a:t>
            </a:r>
            <a:r>
              <a:rPr lang="en-US" sz="2000" dirty="0" err="1"/>
              <a:t>riesgo</a:t>
            </a:r>
            <a:r>
              <a:rPr lang="en-US" sz="2000" dirty="0"/>
              <a:t> de </a:t>
            </a:r>
            <a:r>
              <a:rPr lang="en-US" sz="2000" dirty="0" err="1"/>
              <a:t>Zika</a:t>
            </a:r>
            <a:endParaRPr lang="en-US" sz="2000" dirty="0" smtClean="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smtClean="0">
                <a:solidFill>
                  <a:srgbClr val="005DAA"/>
                </a:solidFill>
                <a:latin typeface="Calibri" pitchFamily="34" charset="0"/>
              </a:rPr>
              <a:t>A </a:t>
            </a:r>
            <a:r>
              <a:rPr lang="en-US" sz="2800" b="1" dirty="0" err="1" smtClean="0">
                <a:solidFill>
                  <a:srgbClr val="005DAA"/>
                </a:solidFill>
                <a:latin typeface="Calibri" pitchFamily="34" charset="0"/>
              </a:rPr>
              <a:t>quien</a:t>
            </a:r>
            <a:r>
              <a:rPr lang="en-US" sz="2800" b="1" dirty="0" smtClean="0">
                <a:solidFill>
                  <a:srgbClr val="005DAA"/>
                </a:solidFill>
                <a:latin typeface="Calibri" pitchFamily="34" charset="0"/>
              </a:rPr>
              <a:t> se le </a:t>
            </a:r>
            <a:r>
              <a:rPr lang="en-US" sz="2800" b="1" dirty="0" err="1" smtClean="0">
                <a:solidFill>
                  <a:srgbClr val="005DAA"/>
                </a:solidFill>
                <a:latin typeface="Calibri" pitchFamily="34" charset="0"/>
              </a:rPr>
              <a:t>deben</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realizar</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exámenes</a:t>
            </a:r>
            <a:r>
              <a:rPr lang="en-US" sz="2800" b="1" dirty="0" smtClean="0">
                <a:solidFill>
                  <a:srgbClr val="005DAA"/>
                </a:solidFill>
                <a:latin typeface="Calibri" pitchFamily="34" charset="0"/>
              </a:rPr>
              <a:t> para </a:t>
            </a:r>
            <a:r>
              <a:rPr lang="en-US" sz="2800" b="1" dirty="0" err="1" smtClean="0">
                <a:solidFill>
                  <a:srgbClr val="005DAA"/>
                </a:solidFill>
                <a:latin typeface="Calibri" pitchFamily="34" charset="0"/>
              </a:rPr>
              <a:t>Zika</a:t>
            </a:r>
            <a:r>
              <a:rPr lang="en-US" sz="2800" b="1" dirty="0" smtClean="0">
                <a:solidFill>
                  <a:srgbClr val="005DAA"/>
                </a:solidFill>
                <a:latin typeface="Calibri" pitchFamily="34" charset="0"/>
              </a:rPr>
              <a:t>?</a:t>
            </a:r>
            <a:endParaRPr lang="en-US" sz="2800" b="1" dirty="0">
              <a:solidFill>
                <a:srgbClr val="005DAA"/>
              </a:solidFill>
              <a:latin typeface="Calibri" pitchFamily="34" charset="0"/>
            </a:endParaRP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2308859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683" y="1235243"/>
            <a:ext cx="5156685" cy="3379671"/>
          </a:xfrm>
        </p:spPr>
        <p:txBody>
          <a:bodyPr>
            <a:noAutofit/>
          </a:bodyPr>
          <a:lstStyle/>
          <a:p>
            <a:r>
              <a:rPr lang="en-US" sz="2000" dirty="0" err="1" smtClean="0"/>
              <a:t>Embarazadas</a:t>
            </a:r>
            <a:r>
              <a:rPr lang="en-US" sz="2000" dirty="0" smtClean="0"/>
              <a:t> que </a:t>
            </a:r>
            <a:r>
              <a:rPr lang="en-US" sz="2000" dirty="0" err="1" smtClean="0"/>
              <a:t>viven</a:t>
            </a:r>
            <a:r>
              <a:rPr lang="en-US" sz="2000" dirty="0" smtClean="0"/>
              <a:t> o </a:t>
            </a:r>
            <a:r>
              <a:rPr lang="en-US" sz="2000" dirty="0" err="1" smtClean="0"/>
              <a:t>viajan</a:t>
            </a:r>
            <a:r>
              <a:rPr lang="en-US" sz="2000" dirty="0" smtClean="0"/>
              <a:t> </a:t>
            </a:r>
            <a:r>
              <a:rPr lang="en-US" sz="2000" dirty="0" err="1" smtClean="0"/>
              <a:t>frecuentemente</a:t>
            </a:r>
            <a:r>
              <a:rPr lang="en-US" sz="2000" dirty="0" smtClean="0"/>
              <a:t> a </a:t>
            </a:r>
            <a:r>
              <a:rPr lang="en-US" sz="2000" dirty="0" err="1" smtClean="0"/>
              <a:t>áreas</a:t>
            </a:r>
            <a:r>
              <a:rPr lang="en-US" sz="2000" dirty="0" smtClean="0"/>
              <a:t> con </a:t>
            </a:r>
            <a:r>
              <a:rPr lang="en-US" sz="2000" dirty="0" err="1" smtClean="0"/>
              <a:t>riesgo</a:t>
            </a:r>
            <a:r>
              <a:rPr lang="en-US" sz="2000" dirty="0" smtClean="0"/>
              <a:t> de </a:t>
            </a:r>
            <a:r>
              <a:rPr lang="en-US" sz="2000" dirty="0" err="1" smtClean="0"/>
              <a:t>Zika</a:t>
            </a:r>
            <a:r>
              <a:rPr lang="en-US" sz="2000" dirty="0" smtClean="0"/>
              <a:t> </a:t>
            </a:r>
            <a:endParaRPr lang="en-US" sz="2000" dirty="0"/>
          </a:p>
          <a:p>
            <a:r>
              <a:rPr lang="en-US" sz="2000" dirty="0" err="1" smtClean="0"/>
              <a:t>Embarazadas</a:t>
            </a:r>
            <a:r>
              <a:rPr lang="en-US" sz="2000" dirty="0" smtClean="0"/>
              <a:t> que </a:t>
            </a:r>
            <a:r>
              <a:rPr lang="en-US" sz="2000" dirty="0" err="1" smtClean="0"/>
              <a:t>tienen</a:t>
            </a:r>
            <a:r>
              <a:rPr lang="en-US" sz="2000" dirty="0" smtClean="0"/>
              <a:t> un </a:t>
            </a:r>
            <a:r>
              <a:rPr lang="en-US" sz="2000" dirty="0" err="1" smtClean="0"/>
              <a:t>feto</a:t>
            </a:r>
            <a:r>
              <a:rPr lang="en-US" sz="2000" dirty="0" smtClean="0"/>
              <a:t> con </a:t>
            </a:r>
            <a:r>
              <a:rPr lang="en-US" sz="2000" dirty="0" err="1" smtClean="0"/>
              <a:t>signos</a:t>
            </a:r>
            <a:r>
              <a:rPr lang="en-US" sz="2000" dirty="0" smtClean="0"/>
              <a:t> </a:t>
            </a:r>
            <a:r>
              <a:rPr lang="en-US" sz="2000" dirty="0" err="1" smtClean="0"/>
              <a:t>consistentes</a:t>
            </a:r>
            <a:r>
              <a:rPr lang="en-US" sz="2000" dirty="0" smtClean="0"/>
              <a:t> de </a:t>
            </a:r>
            <a:r>
              <a:rPr lang="en-US" sz="2000" dirty="0" err="1" smtClean="0"/>
              <a:t>infección</a:t>
            </a:r>
            <a:r>
              <a:rPr lang="en-US" sz="2000" dirty="0" smtClean="0"/>
              <a:t> </a:t>
            </a:r>
            <a:r>
              <a:rPr lang="en-US" sz="2000" dirty="0" err="1" smtClean="0"/>
              <a:t>congénita</a:t>
            </a:r>
            <a:r>
              <a:rPr lang="en-US" sz="2000" dirty="0" smtClean="0"/>
              <a:t> </a:t>
            </a:r>
            <a:r>
              <a:rPr lang="en-US" sz="2000" dirty="0" err="1" smtClean="0"/>
              <a:t>por</a:t>
            </a:r>
            <a:r>
              <a:rPr lang="en-US" sz="2000" dirty="0" smtClean="0"/>
              <a:t> </a:t>
            </a:r>
            <a:r>
              <a:rPr lang="en-US" sz="2000" dirty="0" err="1" smtClean="0"/>
              <a:t>Zika</a:t>
            </a:r>
            <a:r>
              <a:rPr lang="en-US" sz="2000" dirty="0" smtClean="0"/>
              <a:t>, </a:t>
            </a:r>
            <a:r>
              <a:rPr lang="en-US" sz="2000" dirty="0" err="1" smtClean="0"/>
              <a:t>en</a:t>
            </a:r>
            <a:r>
              <a:rPr lang="en-US" sz="2000" dirty="0" smtClean="0"/>
              <a:t> el </a:t>
            </a:r>
            <a:r>
              <a:rPr lang="en-US" sz="2000" dirty="0" err="1" smtClean="0"/>
              <a:t>ultrasonido,y</a:t>
            </a:r>
            <a:endParaRPr lang="en-US" sz="2000" dirty="0" smtClean="0"/>
          </a:p>
          <a:p>
            <a:pPr lvl="1"/>
            <a:r>
              <a:rPr lang="en-US" sz="1800" dirty="0" err="1" smtClean="0"/>
              <a:t>Viven</a:t>
            </a:r>
            <a:r>
              <a:rPr lang="en-US" sz="1800" dirty="0" smtClean="0"/>
              <a:t> o </a:t>
            </a:r>
            <a:r>
              <a:rPr lang="en-US" sz="1800" dirty="0" err="1" smtClean="0"/>
              <a:t>viajan</a:t>
            </a:r>
            <a:r>
              <a:rPr lang="en-US" sz="1800" dirty="0" smtClean="0"/>
              <a:t> a </a:t>
            </a:r>
            <a:r>
              <a:rPr lang="en-US" sz="1800" dirty="0" err="1" smtClean="0"/>
              <a:t>cualquier</a:t>
            </a:r>
            <a:r>
              <a:rPr lang="en-US" sz="1800" dirty="0" smtClean="0"/>
              <a:t> </a:t>
            </a:r>
            <a:r>
              <a:rPr lang="en-US" sz="1800" dirty="0" err="1" smtClean="0"/>
              <a:t>área</a:t>
            </a:r>
            <a:r>
              <a:rPr lang="en-US" sz="1800" dirty="0" smtClean="0"/>
              <a:t> con </a:t>
            </a:r>
            <a:r>
              <a:rPr lang="en-US" sz="1800" dirty="0" err="1" smtClean="0"/>
              <a:t>riesgo</a:t>
            </a:r>
            <a:r>
              <a:rPr lang="en-US" sz="1800" dirty="0" smtClean="0"/>
              <a:t> de </a:t>
            </a:r>
            <a:r>
              <a:rPr lang="en-US" sz="1800" dirty="0" err="1" smtClean="0"/>
              <a:t>Zika</a:t>
            </a:r>
            <a:r>
              <a:rPr lang="en-US" sz="1800" dirty="0" smtClean="0"/>
              <a:t>, o</a:t>
            </a:r>
            <a:endParaRPr lang="en-US" sz="1800" dirty="0"/>
          </a:p>
          <a:p>
            <a:pPr lvl="1"/>
            <a:r>
              <a:rPr lang="en-US" sz="1800" dirty="0" err="1" smtClean="0"/>
              <a:t>Hubiera</a:t>
            </a:r>
            <a:r>
              <a:rPr lang="en-US" sz="1800" dirty="0" smtClean="0"/>
              <a:t> </a:t>
            </a:r>
            <a:r>
              <a:rPr lang="en-US" sz="1800" dirty="0" err="1" smtClean="0"/>
              <a:t>tenido</a:t>
            </a:r>
            <a:r>
              <a:rPr lang="en-US" sz="1800" dirty="0" smtClean="0"/>
              <a:t> </a:t>
            </a:r>
            <a:r>
              <a:rPr lang="en-US" sz="1800" dirty="0" err="1" smtClean="0"/>
              <a:t>sexo</a:t>
            </a:r>
            <a:r>
              <a:rPr lang="en-US" sz="1800" dirty="0" smtClean="0"/>
              <a:t> sin </a:t>
            </a:r>
            <a:r>
              <a:rPr lang="en-US" sz="1800" dirty="0" err="1" smtClean="0"/>
              <a:t>protección</a:t>
            </a:r>
            <a:r>
              <a:rPr lang="en-US" sz="1800" dirty="0" smtClean="0"/>
              <a:t> con </a:t>
            </a:r>
            <a:r>
              <a:rPr lang="en-US" sz="1800" dirty="0" err="1" smtClean="0"/>
              <a:t>una</a:t>
            </a:r>
            <a:r>
              <a:rPr lang="en-US" sz="1800" dirty="0" smtClean="0"/>
              <a:t> </a:t>
            </a:r>
            <a:r>
              <a:rPr lang="en-US" sz="1800" dirty="0" err="1" smtClean="0"/>
              <a:t>pareja</a:t>
            </a:r>
            <a:r>
              <a:rPr lang="en-US" sz="1800" dirty="0" smtClean="0"/>
              <a:t> que viva o </a:t>
            </a:r>
            <a:r>
              <a:rPr lang="en-US" sz="1800" dirty="0" err="1" smtClean="0"/>
              <a:t>viaje</a:t>
            </a:r>
            <a:r>
              <a:rPr lang="en-US" sz="1800" dirty="0" smtClean="0"/>
              <a:t> a </a:t>
            </a:r>
            <a:r>
              <a:rPr lang="en-US" sz="1800" dirty="0" err="1" smtClean="0"/>
              <a:t>cualquier</a:t>
            </a:r>
            <a:r>
              <a:rPr lang="en-US" sz="1800" dirty="0" smtClean="0"/>
              <a:t> </a:t>
            </a:r>
            <a:r>
              <a:rPr lang="en-US" sz="1800" dirty="0" err="1" smtClean="0"/>
              <a:t>área</a:t>
            </a:r>
            <a:r>
              <a:rPr lang="en-US" sz="1800" dirty="0" smtClean="0"/>
              <a:t> con </a:t>
            </a:r>
            <a:r>
              <a:rPr lang="en-US" sz="1800" dirty="0" err="1" smtClean="0"/>
              <a:t>riesgo</a:t>
            </a:r>
            <a:r>
              <a:rPr lang="en-US" sz="1800" dirty="0" smtClean="0"/>
              <a:t> de </a:t>
            </a:r>
            <a:r>
              <a:rPr lang="en-US" sz="1800" dirty="0" err="1" smtClean="0"/>
              <a:t>Zika</a:t>
            </a:r>
            <a:endParaRPr lang="en-US" sz="1800" dirty="0"/>
          </a:p>
          <a:p>
            <a:pPr marL="457200" lvl="1" indent="0">
              <a:buNone/>
            </a:pPr>
            <a:endParaRPr lang="en-US" sz="1800" dirty="0"/>
          </a:p>
          <a:p>
            <a:endParaRPr lang="en-US" sz="2000" dirty="0"/>
          </a:p>
        </p:txBody>
      </p:sp>
      <p:sp>
        <p:nvSpPr>
          <p:cNvPr id="3" name="Title 2"/>
          <p:cNvSpPr>
            <a:spLocks noGrp="1"/>
          </p:cNvSpPr>
          <p:nvPr>
            <p:ph type="title"/>
          </p:nvPr>
        </p:nvSpPr>
        <p:spPr/>
        <p:txBody>
          <a:bodyPr>
            <a:normAutofit fontScale="90000"/>
          </a:bodyPr>
          <a:lstStyle/>
          <a:p>
            <a:r>
              <a:rPr lang="en-US" sz="2800" b="1" dirty="0">
                <a:solidFill>
                  <a:srgbClr val="005DAA"/>
                </a:solidFill>
                <a:latin typeface="Calibri" pitchFamily="34" charset="0"/>
              </a:rPr>
              <a:t>A </a:t>
            </a:r>
            <a:r>
              <a:rPr lang="en-US" sz="2800" b="1" dirty="0" err="1">
                <a:solidFill>
                  <a:srgbClr val="005DAA"/>
                </a:solidFill>
                <a:latin typeface="Calibri" pitchFamily="34" charset="0"/>
              </a:rPr>
              <a:t>quien</a:t>
            </a:r>
            <a:r>
              <a:rPr lang="en-US" sz="2800" b="1" dirty="0">
                <a:solidFill>
                  <a:srgbClr val="005DAA"/>
                </a:solidFill>
                <a:latin typeface="Calibri" pitchFamily="34" charset="0"/>
              </a:rPr>
              <a:t> se le </a:t>
            </a:r>
            <a:r>
              <a:rPr lang="en-US" sz="2800" b="1" dirty="0" err="1">
                <a:solidFill>
                  <a:srgbClr val="005DAA"/>
                </a:solidFill>
                <a:latin typeface="Calibri" pitchFamily="34" charset="0"/>
              </a:rPr>
              <a:t>deben</a:t>
            </a:r>
            <a:r>
              <a:rPr lang="en-US" sz="2800" b="1" dirty="0">
                <a:solidFill>
                  <a:srgbClr val="005DAA"/>
                </a:solidFill>
                <a:latin typeface="Calibri" pitchFamily="34" charset="0"/>
              </a:rPr>
              <a:t> </a:t>
            </a:r>
            <a:r>
              <a:rPr lang="en-US" sz="2800" b="1" dirty="0" err="1" smtClean="0">
                <a:solidFill>
                  <a:srgbClr val="005DAA"/>
                </a:solidFill>
                <a:latin typeface="Calibri" pitchFamily="34" charset="0"/>
              </a:rPr>
              <a:t>realizar</a:t>
            </a:r>
            <a:r>
              <a:rPr lang="en-US" sz="2800" b="1" dirty="0" smtClean="0">
                <a:solidFill>
                  <a:srgbClr val="005DAA"/>
                </a:solidFill>
                <a:latin typeface="Calibri" pitchFamily="34" charset="0"/>
              </a:rPr>
              <a:t> </a:t>
            </a:r>
            <a:r>
              <a:rPr lang="en-US" sz="2800" b="1" dirty="0" err="1">
                <a:solidFill>
                  <a:srgbClr val="005DAA"/>
                </a:solidFill>
                <a:latin typeface="Calibri" pitchFamily="34" charset="0"/>
              </a:rPr>
              <a:t>exámenes</a:t>
            </a:r>
            <a:r>
              <a:rPr lang="en-US" sz="2800" b="1" dirty="0">
                <a:solidFill>
                  <a:srgbClr val="005DAA"/>
                </a:solidFill>
                <a:latin typeface="Calibri" pitchFamily="34" charset="0"/>
              </a:rPr>
              <a:t> para </a:t>
            </a:r>
            <a:r>
              <a:rPr lang="en-US" sz="2800" b="1" dirty="0" err="1">
                <a:solidFill>
                  <a:srgbClr val="005DAA"/>
                </a:solidFill>
                <a:latin typeface="Calibri" pitchFamily="34" charset="0"/>
              </a:rPr>
              <a:t>Zika</a:t>
            </a:r>
            <a:r>
              <a:rPr lang="en-US" sz="2800" b="1" dirty="0">
                <a:solidFill>
                  <a:srgbClr val="005DAA"/>
                </a:solidFill>
                <a:latin typeface="Calibri" pitchFamily="34" charset="0"/>
              </a:rPr>
              <a:t>?</a:t>
            </a:r>
            <a:endParaRPr lang="en-US" sz="2800" dirty="0"/>
          </a:p>
        </p:txBody>
      </p:sp>
      <p:pic>
        <p:nvPicPr>
          <p:cNvPr id="4" name="Picture 3"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33857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IntroducCion</a:t>
            </a:r>
            <a:endParaRPr lang="en-US" dirty="0"/>
          </a:p>
        </p:txBody>
      </p:sp>
      <p:sp>
        <p:nvSpPr>
          <p:cNvPr id="5" name="Text Placeholder 4"/>
          <p:cNvSpPr>
            <a:spLocks noGrp="1"/>
          </p:cNvSpPr>
          <p:nvPr>
            <p:ph type="body" idx="1"/>
          </p:nvPr>
        </p:nvSpPr>
        <p:spPr/>
        <p:txBody>
          <a:bodyPr>
            <a:normAutofit/>
          </a:bodyPr>
          <a:lstStyle/>
          <a:p>
            <a:r>
              <a:rPr lang="en-US" sz="2800" dirty="0" smtClean="0"/>
              <a:t>Lo que </a:t>
            </a:r>
            <a:r>
              <a:rPr lang="en-US" sz="2800" dirty="0" err="1" smtClean="0"/>
              <a:t>conviene</a:t>
            </a:r>
            <a:r>
              <a:rPr lang="en-US" sz="2800" dirty="0" smtClean="0"/>
              <a:t> saber y </a:t>
            </a:r>
            <a:r>
              <a:rPr lang="en-US" sz="2800" dirty="0" err="1" smtClean="0"/>
              <a:t>transmitir</a:t>
            </a:r>
            <a:r>
              <a:rPr lang="en-US" sz="2800" dirty="0" smtClean="0"/>
              <a:t> </a:t>
            </a:r>
            <a:r>
              <a:rPr lang="en-US" sz="2800" dirty="0" err="1" smtClean="0"/>
              <a:t>acerca</a:t>
            </a:r>
            <a:r>
              <a:rPr lang="en-US" sz="2800" dirty="0" smtClean="0"/>
              <a:t> de la </a:t>
            </a:r>
            <a:r>
              <a:rPr lang="en-US" sz="2800" dirty="0" err="1" smtClean="0"/>
              <a:t>enfermedad</a:t>
            </a:r>
            <a:r>
              <a:rPr lang="en-US" sz="2800" dirty="0" smtClean="0"/>
              <a:t> </a:t>
            </a:r>
            <a:r>
              <a:rPr lang="en-US" sz="2800" dirty="0" err="1" smtClean="0"/>
              <a:t>por</a:t>
            </a:r>
            <a:r>
              <a:rPr lang="en-US" sz="2800" dirty="0" smtClean="0"/>
              <a:t> </a:t>
            </a:r>
            <a:r>
              <a:rPr lang="en-US" sz="2800" dirty="0" err="1" smtClean="0"/>
              <a:t>Zika</a:t>
            </a:r>
            <a:r>
              <a:rPr lang="en-US" sz="2800" dirty="0" smtClean="0"/>
              <a:t> Virus</a:t>
            </a:r>
            <a:endParaRPr lang="en-US" sz="2800" dirty="0"/>
          </a:p>
        </p:txBody>
      </p:sp>
    </p:spTree>
    <p:extLst>
      <p:ext uri="{BB962C8B-B14F-4D97-AF65-F5344CB8AC3E}">
        <p14:creationId xmlns:p14="http://schemas.microsoft.com/office/powerpoint/2010/main" val="19731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87532"/>
            <a:ext cx="4957169" cy="3652913"/>
          </a:xfrm>
        </p:spPr>
        <p:txBody>
          <a:bodyPr>
            <a:normAutofit/>
          </a:bodyPr>
          <a:lstStyle/>
          <a:p>
            <a:pPr marL="0" indent="0">
              <a:buNone/>
            </a:pPr>
            <a:r>
              <a:rPr lang="en-US" sz="2000" dirty="0" smtClean="0"/>
              <a:t>CDC </a:t>
            </a:r>
            <a:r>
              <a:rPr lang="en-US" sz="2000" dirty="0" err="1" smtClean="0"/>
              <a:t>recomienda</a:t>
            </a:r>
            <a:r>
              <a:rPr lang="en-US" sz="2000" dirty="0" smtClean="0"/>
              <a:t> realizer </a:t>
            </a:r>
            <a:r>
              <a:rPr lang="en-US" sz="2000" dirty="0" err="1" smtClean="0"/>
              <a:t>exámenes</a:t>
            </a:r>
            <a:r>
              <a:rPr lang="en-US" sz="2000" dirty="0" smtClean="0"/>
              <a:t> de </a:t>
            </a:r>
            <a:r>
              <a:rPr lang="en-US" sz="2000" dirty="0" err="1" smtClean="0"/>
              <a:t>laboratorio</a:t>
            </a:r>
            <a:r>
              <a:rPr lang="en-US" sz="2000" dirty="0" smtClean="0"/>
              <a:t> para:</a:t>
            </a:r>
          </a:p>
          <a:p>
            <a:r>
              <a:rPr lang="en-US" sz="2000" dirty="0" err="1" smtClean="0"/>
              <a:t>Todos</a:t>
            </a:r>
            <a:r>
              <a:rPr lang="en-US" sz="2000" dirty="0" smtClean="0"/>
              <a:t> </a:t>
            </a:r>
            <a:r>
              <a:rPr lang="en-US" sz="2000" dirty="0" err="1" smtClean="0"/>
              <a:t>los</a:t>
            </a:r>
            <a:r>
              <a:rPr lang="en-US" sz="2000" dirty="0" smtClean="0"/>
              <a:t> </a:t>
            </a:r>
            <a:r>
              <a:rPr lang="en-US" sz="2000" dirty="0" err="1" smtClean="0"/>
              <a:t>hijos</a:t>
            </a:r>
            <a:r>
              <a:rPr lang="en-US" sz="2000" dirty="0" smtClean="0"/>
              <a:t> de </a:t>
            </a:r>
            <a:r>
              <a:rPr lang="en-US" sz="2000" dirty="0" err="1" smtClean="0"/>
              <a:t>madres</a:t>
            </a:r>
            <a:r>
              <a:rPr lang="en-US" sz="2000" dirty="0" smtClean="0"/>
              <a:t> con </a:t>
            </a:r>
            <a:r>
              <a:rPr lang="en-US" sz="2000" dirty="0" err="1" smtClean="0"/>
              <a:t>evidencia</a:t>
            </a:r>
            <a:r>
              <a:rPr lang="en-US" sz="2000" dirty="0" smtClean="0"/>
              <a:t> </a:t>
            </a:r>
            <a:r>
              <a:rPr lang="en-US" sz="2000" dirty="0" err="1" smtClean="0"/>
              <a:t>demostrada</a:t>
            </a:r>
            <a:r>
              <a:rPr lang="en-US" sz="2000" dirty="0" smtClean="0"/>
              <a:t> </a:t>
            </a:r>
            <a:r>
              <a:rPr lang="en-US" sz="2000" dirty="0" err="1" smtClean="0"/>
              <a:t>por</a:t>
            </a:r>
            <a:r>
              <a:rPr lang="en-US" sz="2000" dirty="0" smtClean="0"/>
              <a:t> </a:t>
            </a:r>
            <a:r>
              <a:rPr lang="en-US" sz="2000" dirty="0" err="1" smtClean="0"/>
              <a:t>laboratorio</a:t>
            </a:r>
            <a:r>
              <a:rPr lang="en-US" sz="2000" dirty="0" smtClean="0"/>
              <a:t> de </a:t>
            </a:r>
            <a:r>
              <a:rPr lang="en-US" sz="2000" dirty="0" err="1" smtClean="0"/>
              <a:t>infección</a:t>
            </a:r>
            <a:r>
              <a:rPr lang="en-US" sz="2000" dirty="0" smtClean="0"/>
              <a:t> </a:t>
            </a:r>
            <a:r>
              <a:rPr lang="en-US" sz="2000" dirty="0" err="1" smtClean="0"/>
              <a:t>por</a:t>
            </a:r>
            <a:r>
              <a:rPr lang="en-US" sz="2000" dirty="0" smtClean="0"/>
              <a:t> </a:t>
            </a:r>
            <a:r>
              <a:rPr lang="en-US" sz="2000" dirty="0"/>
              <a:t>Zika virus </a:t>
            </a:r>
            <a:r>
              <a:rPr lang="en-US" sz="2000" dirty="0" err="1" smtClean="0"/>
              <a:t>durante</a:t>
            </a:r>
            <a:r>
              <a:rPr lang="en-US" sz="2000" dirty="0" smtClean="0"/>
              <a:t> el </a:t>
            </a:r>
            <a:r>
              <a:rPr lang="en-US" sz="2000" dirty="0" err="1" smtClean="0"/>
              <a:t>embarazo</a:t>
            </a:r>
            <a:endParaRPr lang="en-US" sz="2000" dirty="0" smtClean="0"/>
          </a:p>
          <a:p>
            <a:r>
              <a:rPr lang="en-US" sz="2000" dirty="0" err="1" smtClean="0"/>
              <a:t>Niños</a:t>
            </a:r>
            <a:r>
              <a:rPr lang="en-US" sz="2000" dirty="0" smtClean="0"/>
              <a:t> con </a:t>
            </a:r>
            <a:r>
              <a:rPr lang="en-US" sz="2000" dirty="0" err="1" smtClean="0"/>
              <a:t>hallazgos</a:t>
            </a:r>
            <a:r>
              <a:rPr lang="en-US" sz="2000" dirty="0" smtClean="0"/>
              <a:t> </a:t>
            </a:r>
            <a:r>
              <a:rPr lang="en-US" sz="2000" dirty="0" err="1" smtClean="0"/>
              <a:t>clínicos</a:t>
            </a:r>
            <a:r>
              <a:rPr lang="en-US" sz="2000" dirty="0" smtClean="0"/>
              <a:t> o </a:t>
            </a:r>
            <a:r>
              <a:rPr lang="en-US" sz="2000" dirty="0" err="1" smtClean="0"/>
              <a:t>radiológicos</a:t>
            </a:r>
            <a:r>
              <a:rPr lang="en-US" sz="2000" dirty="0" smtClean="0"/>
              <a:t> </a:t>
            </a:r>
            <a:r>
              <a:rPr lang="en-US" sz="2000" dirty="0" err="1" smtClean="0"/>
              <a:t>sugestivos</a:t>
            </a:r>
            <a:r>
              <a:rPr lang="en-US" sz="2000" dirty="0" smtClean="0"/>
              <a:t> de SCZV y </a:t>
            </a:r>
            <a:r>
              <a:rPr lang="en-US" sz="2000" dirty="0" err="1" smtClean="0"/>
              <a:t>su</a:t>
            </a:r>
            <a:r>
              <a:rPr lang="en-US" sz="2000" dirty="0" smtClean="0"/>
              <a:t> </a:t>
            </a:r>
            <a:r>
              <a:rPr lang="en-US" sz="2000" dirty="0" err="1" smtClean="0"/>
              <a:t>madre</a:t>
            </a:r>
            <a:r>
              <a:rPr lang="en-US" sz="2000" dirty="0" smtClean="0"/>
              <a:t> con possible </a:t>
            </a:r>
            <a:r>
              <a:rPr lang="en-US" sz="2000" dirty="0" err="1" smtClean="0"/>
              <a:t>exposición</a:t>
            </a:r>
            <a:r>
              <a:rPr lang="en-US" sz="2000" dirty="0" smtClean="0"/>
              <a:t> al </a:t>
            </a:r>
            <a:r>
              <a:rPr lang="en-US" sz="2000" dirty="0"/>
              <a:t>Zika virus</a:t>
            </a:r>
            <a:r>
              <a:rPr lang="en-US" sz="2000" dirty="0" smtClean="0"/>
              <a:t>, </a:t>
            </a:r>
            <a:r>
              <a:rPr lang="en-US" sz="2000" dirty="0" err="1" smtClean="0"/>
              <a:t>independientemente</a:t>
            </a:r>
            <a:r>
              <a:rPr lang="en-US" sz="2000" dirty="0" smtClean="0"/>
              <a:t> de </a:t>
            </a:r>
            <a:r>
              <a:rPr lang="en-US" sz="2000" dirty="0" err="1" smtClean="0"/>
              <a:t>los</a:t>
            </a:r>
            <a:r>
              <a:rPr lang="en-US" sz="2000" dirty="0" smtClean="0"/>
              <a:t> </a:t>
            </a:r>
            <a:r>
              <a:rPr lang="en-US" sz="2000" dirty="0" err="1" smtClean="0"/>
              <a:t>resultados</a:t>
            </a:r>
            <a:r>
              <a:rPr lang="en-US" sz="2000" dirty="0" smtClean="0"/>
              <a:t> </a:t>
            </a:r>
            <a:r>
              <a:rPr lang="en-US" sz="2000" dirty="0" err="1" smtClean="0"/>
              <a:t>maternos</a:t>
            </a:r>
            <a:r>
              <a:rPr lang="en-US" sz="2000" dirty="0" smtClean="0"/>
              <a:t> para </a:t>
            </a:r>
            <a:r>
              <a:rPr lang="en-US" sz="2000" dirty="0" err="1" smtClean="0"/>
              <a:t>Zika</a:t>
            </a:r>
            <a:r>
              <a:rPr lang="en-US" sz="2000" dirty="0" smtClean="0"/>
              <a:t> virus</a:t>
            </a:r>
            <a:endParaRPr lang="en-US" sz="2000" dirty="0"/>
          </a:p>
          <a:p>
            <a:endParaRPr lang="en-US" sz="2000" dirty="0"/>
          </a:p>
        </p:txBody>
      </p:sp>
      <p:sp>
        <p:nvSpPr>
          <p:cNvPr id="3" name="Title 2"/>
          <p:cNvSpPr>
            <a:spLocks noGrp="1"/>
          </p:cNvSpPr>
          <p:nvPr>
            <p:ph type="title"/>
          </p:nvPr>
        </p:nvSpPr>
        <p:spPr/>
        <p:txBody>
          <a:bodyPr>
            <a:normAutofit/>
          </a:bodyPr>
          <a:lstStyle/>
          <a:p>
            <a:r>
              <a:rPr lang="en-US" sz="2800" b="1" dirty="0" err="1" smtClean="0">
                <a:solidFill>
                  <a:srgbClr val="005DAA"/>
                </a:solidFill>
                <a:latin typeface="Calibri" pitchFamily="34" charset="0"/>
              </a:rPr>
              <a:t>Examinando</a:t>
            </a:r>
            <a:r>
              <a:rPr lang="en-US" sz="2800" b="1" dirty="0" smtClean="0">
                <a:solidFill>
                  <a:srgbClr val="005DAA"/>
                </a:solidFill>
                <a:latin typeface="Calibri" pitchFamily="34" charset="0"/>
              </a:rPr>
              <a:t> a </a:t>
            </a:r>
            <a:r>
              <a:rPr lang="en-US" sz="2800" b="1" dirty="0" err="1" smtClean="0">
                <a:solidFill>
                  <a:srgbClr val="005DAA"/>
                </a:solidFill>
                <a:latin typeface="Calibri" pitchFamily="34" charset="0"/>
              </a:rPr>
              <a:t>los</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bebés</a:t>
            </a:r>
            <a:r>
              <a:rPr lang="en-US" sz="2800" b="1" dirty="0" smtClean="0">
                <a:solidFill>
                  <a:srgbClr val="005DAA"/>
                </a:solidFill>
                <a:latin typeface="Calibri" pitchFamily="34" charset="0"/>
              </a:rPr>
              <a:t> para </a:t>
            </a:r>
            <a:r>
              <a:rPr lang="en-US" sz="2800" b="1" dirty="0" err="1" smtClean="0">
                <a:solidFill>
                  <a:srgbClr val="005DAA"/>
                </a:solidFill>
                <a:latin typeface="Calibri" pitchFamily="34" charset="0"/>
              </a:rPr>
              <a:t>Zika</a:t>
            </a:r>
            <a:endParaRPr lang="en-US" sz="2800" b="1" dirty="0">
              <a:solidFill>
                <a:srgbClr val="005DAA"/>
              </a:solidFill>
              <a:latin typeface="Calibri" pitchFamily="34" charset="0"/>
            </a:endParaRPr>
          </a:p>
        </p:txBody>
      </p:sp>
      <p:pic>
        <p:nvPicPr>
          <p:cNvPr id="4" name="Picture 3"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978194" y="2256312"/>
            <a:ext cx="4087089" cy="2761354"/>
          </a:xfrm>
          <a:prstGeom prst="rect">
            <a:avLst/>
          </a:prstGeom>
        </p:spPr>
      </p:pic>
    </p:spTree>
    <p:extLst>
      <p:ext uri="{BB962C8B-B14F-4D97-AF65-F5344CB8AC3E}">
        <p14:creationId xmlns:p14="http://schemas.microsoft.com/office/powerpoint/2010/main" val="215462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 HACER AL SER INFECTADO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821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045" y="962526"/>
            <a:ext cx="5728030" cy="4051305"/>
          </a:xfrm>
        </p:spPr>
        <p:txBody>
          <a:bodyPr>
            <a:noAutofit/>
          </a:bodyPr>
          <a:lstStyle/>
          <a:p>
            <a:r>
              <a:rPr lang="en-US" sz="2400" dirty="0" smtClean="0"/>
              <a:t>No hay </a:t>
            </a:r>
            <a:r>
              <a:rPr lang="en-US" sz="2400" dirty="0" err="1" smtClean="0"/>
              <a:t>medicamentos</a:t>
            </a:r>
            <a:r>
              <a:rPr lang="en-US" sz="2400" dirty="0" smtClean="0"/>
              <a:t> </a:t>
            </a:r>
            <a:r>
              <a:rPr lang="en-US" sz="2400" dirty="0" err="1" smtClean="0"/>
              <a:t>específicos</a:t>
            </a:r>
            <a:r>
              <a:rPr lang="en-US" sz="2400" dirty="0" smtClean="0"/>
              <a:t> o </a:t>
            </a:r>
            <a:r>
              <a:rPr lang="en-US" sz="2400" dirty="0" err="1" smtClean="0"/>
              <a:t>vacuna</a:t>
            </a:r>
            <a:r>
              <a:rPr lang="en-US" sz="2400" dirty="0" smtClean="0"/>
              <a:t> para tartar la </a:t>
            </a:r>
            <a:r>
              <a:rPr lang="en-US" sz="2400" dirty="0" err="1" smtClean="0"/>
              <a:t>infacción</a:t>
            </a:r>
            <a:r>
              <a:rPr lang="en-US" sz="2400" dirty="0" smtClean="0"/>
              <a:t> </a:t>
            </a:r>
            <a:r>
              <a:rPr lang="en-US" sz="2400" dirty="0" err="1" smtClean="0"/>
              <a:t>por</a:t>
            </a:r>
            <a:r>
              <a:rPr lang="en-US" sz="2400" dirty="0" smtClean="0"/>
              <a:t> </a:t>
            </a:r>
            <a:r>
              <a:rPr lang="en-US" sz="2400" dirty="0" err="1"/>
              <a:t>Zika</a:t>
            </a:r>
            <a:r>
              <a:rPr lang="en-US" sz="2400" dirty="0"/>
              <a:t> </a:t>
            </a:r>
            <a:r>
              <a:rPr lang="en-US" sz="2400" dirty="0" smtClean="0"/>
              <a:t>virus.</a:t>
            </a:r>
          </a:p>
          <a:p>
            <a:r>
              <a:rPr lang="en-US" sz="2400" dirty="0" err="1" smtClean="0"/>
              <a:t>Tratar</a:t>
            </a:r>
            <a:r>
              <a:rPr lang="en-US" sz="2400" dirty="0" smtClean="0"/>
              <a:t> </a:t>
            </a:r>
            <a:r>
              <a:rPr lang="en-US" sz="2400" dirty="0" err="1" smtClean="0"/>
              <a:t>los</a:t>
            </a:r>
            <a:r>
              <a:rPr lang="en-US" sz="2400" dirty="0" smtClean="0"/>
              <a:t> </a:t>
            </a:r>
            <a:r>
              <a:rPr lang="en-US" sz="2400" dirty="0" err="1" smtClean="0"/>
              <a:t>síntomas</a:t>
            </a:r>
            <a:endParaRPr lang="en-US" sz="2400" dirty="0"/>
          </a:p>
          <a:p>
            <a:pPr lvl="1"/>
            <a:r>
              <a:rPr lang="en-US" sz="2000" dirty="0" err="1" smtClean="0"/>
              <a:t>Descansar</a:t>
            </a:r>
            <a:endParaRPr lang="en-US" sz="2000" dirty="0"/>
          </a:p>
          <a:p>
            <a:pPr lvl="1"/>
            <a:r>
              <a:rPr lang="en-US" sz="2000" dirty="0" err="1" smtClean="0"/>
              <a:t>Beber</a:t>
            </a:r>
            <a:r>
              <a:rPr lang="en-US" sz="2000" dirty="0" smtClean="0"/>
              <a:t> </a:t>
            </a:r>
            <a:r>
              <a:rPr lang="en-US" sz="2000" dirty="0" err="1" smtClean="0"/>
              <a:t>líquidos</a:t>
            </a:r>
            <a:r>
              <a:rPr lang="en-US" sz="2000" dirty="0" smtClean="0"/>
              <a:t> para </a:t>
            </a:r>
            <a:r>
              <a:rPr lang="en-US" sz="2000" dirty="0" err="1" smtClean="0"/>
              <a:t>prevenir</a:t>
            </a:r>
            <a:r>
              <a:rPr lang="en-US" sz="2000" dirty="0" smtClean="0"/>
              <a:t> </a:t>
            </a:r>
            <a:r>
              <a:rPr lang="en-US" sz="2000" dirty="0" err="1" smtClean="0"/>
              <a:t>deshidratación</a:t>
            </a:r>
            <a:endParaRPr lang="en-US" sz="2000" dirty="0"/>
          </a:p>
          <a:p>
            <a:pPr lvl="1"/>
            <a:r>
              <a:rPr lang="en-US" sz="2000" dirty="0" smtClean="0"/>
              <a:t>No </a:t>
            </a:r>
            <a:r>
              <a:rPr lang="en-US" sz="2000" dirty="0" err="1" smtClean="0"/>
              <a:t>tomar</a:t>
            </a:r>
            <a:r>
              <a:rPr lang="en-US" sz="2000" dirty="0" smtClean="0"/>
              <a:t> </a:t>
            </a:r>
            <a:r>
              <a:rPr lang="en-US" sz="2000" dirty="0" err="1" smtClean="0"/>
              <a:t>aspirina</a:t>
            </a:r>
            <a:r>
              <a:rPr lang="en-US" sz="2000" dirty="0" smtClean="0"/>
              <a:t> u </a:t>
            </a:r>
            <a:r>
              <a:rPr lang="en-US" sz="2000" dirty="0" err="1" smtClean="0"/>
              <a:t>otros</a:t>
            </a:r>
            <a:r>
              <a:rPr lang="en-US" sz="2000" dirty="0" smtClean="0"/>
              <a:t> </a:t>
            </a:r>
            <a:r>
              <a:rPr lang="en-US" sz="2000" dirty="0" err="1" smtClean="0"/>
              <a:t>antiinflamatorios</a:t>
            </a:r>
            <a:r>
              <a:rPr lang="en-US" sz="2000" dirty="0" smtClean="0"/>
              <a:t> no </a:t>
            </a:r>
            <a:r>
              <a:rPr lang="en-US" sz="2000" dirty="0" err="1" smtClean="0"/>
              <a:t>esteoidales</a:t>
            </a:r>
            <a:r>
              <a:rPr lang="en-US" sz="2000" dirty="0" smtClean="0"/>
              <a:t> (AINES)</a:t>
            </a:r>
            <a:endParaRPr lang="en-US" sz="2000" dirty="0"/>
          </a:p>
          <a:p>
            <a:pPr lvl="1"/>
            <a:r>
              <a:rPr lang="en-US" sz="2000" dirty="0" err="1" smtClean="0"/>
              <a:t>Tomar</a:t>
            </a:r>
            <a:r>
              <a:rPr lang="en-US" sz="2000" dirty="0" smtClean="0"/>
              <a:t> </a:t>
            </a:r>
            <a:r>
              <a:rPr lang="en-US" sz="2000" dirty="0" err="1" smtClean="0"/>
              <a:t>acetaminofén</a:t>
            </a:r>
            <a:r>
              <a:rPr lang="en-US" sz="2000" dirty="0" smtClean="0"/>
              <a:t> para </a:t>
            </a:r>
            <a:r>
              <a:rPr lang="en-US" sz="2000" dirty="0" err="1" smtClean="0"/>
              <a:t>reducir</a:t>
            </a:r>
            <a:r>
              <a:rPr lang="en-US" sz="2000" dirty="0" smtClean="0"/>
              <a:t> </a:t>
            </a:r>
            <a:r>
              <a:rPr lang="en-US" sz="2000" dirty="0" err="1" smtClean="0"/>
              <a:t>fiebre</a:t>
            </a:r>
            <a:r>
              <a:rPr lang="en-US" sz="2000" dirty="0" smtClean="0"/>
              <a:t> y dolor</a:t>
            </a:r>
            <a:endParaRPr lang="en-US" sz="2000" dirty="0"/>
          </a:p>
          <a:p>
            <a:endParaRPr lang="en-US" sz="2400" dirty="0"/>
          </a:p>
        </p:txBody>
      </p:sp>
      <p:sp>
        <p:nvSpPr>
          <p:cNvPr id="4" name="Title 3"/>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Como se </a:t>
            </a:r>
            <a:r>
              <a:rPr lang="en-US" sz="2800" b="1" dirty="0" err="1" smtClean="0">
                <a:solidFill>
                  <a:srgbClr val="005DAA"/>
                </a:solidFill>
                <a:latin typeface="Calibri" pitchFamily="34" charset="0"/>
              </a:rPr>
              <a:t>trata</a:t>
            </a:r>
            <a:r>
              <a:rPr lang="en-US" sz="2800" b="1" dirty="0" smtClean="0">
                <a:solidFill>
                  <a:srgbClr val="005DAA"/>
                </a:solidFill>
                <a:latin typeface="Calibri" pitchFamily="34" charset="0"/>
              </a:rPr>
              <a:t> el </a:t>
            </a:r>
            <a:r>
              <a:rPr lang="en-US" sz="2800" b="1" dirty="0" err="1" smtClean="0">
                <a:solidFill>
                  <a:srgbClr val="005DAA"/>
                </a:solidFill>
                <a:latin typeface="Calibri" pitchFamily="34" charset="0"/>
              </a:rPr>
              <a:t>Zika</a:t>
            </a:r>
            <a:r>
              <a:rPr lang="en-US" sz="2800" b="1" dirty="0" smtClean="0">
                <a:solidFill>
                  <a:srgbClr val="005DAA"/>
                </a:solidFill>
                <a:latin typeface="Calibri" pitchFamily="34" charset="0"/>
              </a:rPr>
              <a:t>?</a:t>
            </a:r>
            <a:endParaRPr lang="en-US" sz="2800" b="1" dirty="0">
              <a:solidFill>
                <a:srgbClr val="005DAA"/>
              </a:solidFill>
              <a:latin typeface="Calibri" pitchFamily="34" charset="0"/>
            </a:endParaRPr>
          </a:p>
        </p:txBody>
      </p:sp>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Image of a medicine bottle, a bottle of water, and a woman who is sleeping. " title="Images for how to manage symptoms of Zik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2298" y="1457128"/>
            <a:ext cx="3622319" cy="3154572"/>
          </a:xfrm>
          <a:prstGeom prst="rect">
            <a:avLst/>
          </a:prstGeom>
        </p:spPr>
      </p:pic>
    </p:spTree>
    <p:extLst>
      <p:ext uri="{BB962C8B-B14F-4D97-AF65-F5344CB8AC3E}">
        <p14:creationId xmlns:p14="http://schemas.microsoft.com/office/powerpoint/2010/main" val="311706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616825" cy="3394472"/>
          </a:xfrm>
        </p:spPr>
        <p:txBody>
          <a:bodyPr>
            <a:normAutofit/>
          </a:bodyPr>
          <a:lstStyle/>
          <a:p>
            <a:r>
              <a:rPr lang="en-US" sz="2000" dirty="0" err="1" smtClean="0"/>
              <a:t>Protéjase</a:t>
            </a:r>
            <a:r>
              <a:rPr lang="en-US" sz="2000" dirty="0" smtClean="0"/>
              <a:t> </a:t>
            </a:r>
            <a:r>
              <a:rPr lang="en-US" sz="2000" dirty="0" err="1" smtClean="0"/>
              <a:t>uste</a:t>
            </a:r>
            <a:r>
              <a:rPr lang="en-US" sz="2000" dirty="0" smtClean="0"/>
              <a:t> </a:t>
            </a:r>
            <a:r>
              <a:rPr lang="en-US" sz="2000" dirty="0" err="1" smtClean="0"/>
              <a:t>mismo</a:t>
            </a:r>
            <a:r>
              <a:rPr lang="en-US" sz="2000" dirty="0" smtClean="0"/>
              <a:t> de </a:t>
            </a:r>
            <a:r>
              <a:rPr lang="en-US" sz="2000" dirty="0" err="1" smtClean="0"/>
              <a:t>laspicaduras</a:t>
            </a:r>
            <a:r>
              <a:rPr lang="en-US" sz="2000" dirty="0" smtClean="0"/>
              <a:t> de mosquito. Durante la </a:t>
            </a:r>
            <a:r>
              <a:rPr lang="en-US" sz="2000" dirty="0" err="1" smtClean="0"/>
              <a:t>primera</a:t>
            </a:r>
            <a:r>
              <a:rPr lang="en-US" sz="2000" dirty="0" smtClean="0"/>
              <a:t> </a:t>
            </a:r>
            <a:r>
              <a:rPr lang="en-US" sz="2000" dirty="0" err="1" smtClean="0"/>
              <a:t>semana</a:t>
            </a:r>
            <a:r>
              <a:rPr lang="en-US" sz="2000" dirty="0" smtClean="0"/>
              <a:t> de la </a:t>
            </a:r>
            <a:r>
              <a:rPr lang="en-US" sz="2000" dirty="0" err="1" smtClean="0"/>
              <a:t>enfermedad</a:t>
            </a:r>
            <a:r>
              <a:rPr lang="en-US" sz="2000" dirty="0" smtClean="0"/>
              <a:t>, el </a:t>
            </a:r>
            <a:r>
              <a:rPr lang="en-US" sz="2000" dirty="0" err="1" smtClean="0"/>
              <a:t>Zika</a:t>
            </a:r>
            <a:r>
              <a:rPr lang="en-US" sz="2000" dirty="0" smtClean="0"/>
              <a:t> virus </a:t>
            </a:r>
            <a:r>
              <a:rPr lang="en-US" sz="2000" dirty="0" err="1" smtClean="0"/>
              <a:t>puede</a:t>
            </a:r>
            <a:r>
              <a:rPr lang="en-US" sz="2000" dirty="0" smtClean="0"/>
              <a:t> </a:t>
            </a:r>
            <a:r>
              <a:rPr lang="en-US" sz="2000" dirty="0" err="1" smtClean="0"/>
              <a:t>encontrarse</a:t>
            </a:r>
            <a:r>
              <a:rPr lang="en-US" sz="2000" dirty="0" smtClean="0"/>
              <a:t> </a:t>
            </a:r>
            <a:r>
              <a:rPr lang="en-US" sz="2000" dirty="0" err="1" smtClean="0"/>
              <a:t>en</a:t>
            </a:r>
            <a:r>
              <a:rPr lang="en-US" sz="2000" dirty="0" smtClean="0"/>
              <a:t> la </a:t>
            </a:r>
            <a:r>
              <a:rPr lang="en-US" sz="2000" dirty="0" err="1" smtClean="0"/>
              <a:t>sangre</a:t>
            </a:r>
            <a:r>
              <a:rPr lang="en-US" sz="2000" dirty="0" smtClean="0"/>
              <a:t>. </a:t>
            </a:r>
            <a:endParaRPr lang="en-US" sz="2000" dirty="0"/>
          </a:p>
          <a:p>
            <a:r>
              <a:rPr lang="en-US" sz="2000" dirty="0" smtClean="0"/>
              <a:t>El virus </a:t>
            </a:r>
            <a:r>
              <a:rPr lang="en-US" sz="2000" dirty="0" err="1" smtClean="0"/>
              <a:t>puede</a:t>
            </a:r>
            <a:r>
              <a:rPr lang="en-US" sz="2000" dirty="0" smtClean="0"/>
              <a:t> </a:t>
            </a:r>
            <a:r>
              <a:rPr lang="en-US" sz="2000" dirty="0" err="1" smtClean="0"/>
              <a:t>pasarse</a:t>
            </a:r>
            <a:r>
              <a:rPr lang="en-US" sz="2000" dirty="0" smtClean="0"/>
              <a:t> de </a:t>
            </a:r>
            <a:r>
              <a:rPr lang="en-US" sz="2000" dirty="0" err="1" smtClean="0"/>
              <a:t>una</a:t>
            </a:r>
            <a:r>
              <a:rPr lang="en-US" sz="2000" dirty="0" smtClean="0"/>
              <a:t> persona </a:t>
            </a:r>
            <a:r>
              <a:rPr lang="en-US" sz="2000" dirty="0" err="1" smtClean="0"/>
              <a:t>infectada</a:t>
            </a:r>
            <a:r>
              <a:rPr lang="en-US" sz="2000" dirty="0" smtClean="0"/>
              <a:t> al mosquito </a:t>
            </a:r>
            <a:r>
              <a:rPr lang="en-US" sz="2000" dirty="0" err="1" smtClean="0"/>
              <a:t>mediante</a:t>
            </a:r>
            <a:r>
              <a:rPr lang="en-US" sz="2000" dirty="0" smtClean="0"/>
              <a:t> la </a:t>
            </a:r>
            <a:r>
              <a:rPr lang="en-US" sz="2000" dirty="0" err="1" smtClean="0"/>
              <a:t>picadura</a:t>
            </a:r>
            <a:r>
              <a:rPr lang="en-US" sz="2000" dirty="0" smtClean="0"/>
              <a:t>.</a:t>
            </a:r>
            <a:endParaRPr lang="en-US" sz="2000" dirty="0"/>
          </a:p>
          <a:p>
            <a:r>
              <a:rPr lang="en-US" sz="2000" dirty="0" smtClean="0"/>
              <a:t>Un mosquito </a:t>
            </a:r>
            <a:r>
              <a:rPr lang="en-US" sz="2000" dirty="0" err="1" smtClean="0"/>
              <a:t>infectado</a:t>
            </a:r>
            <a:r>
              <a:rPr lang="en-US" sz="2000" dirty="0" smtClean="0"/>
              <a:t> </a:t>
            </a:r>
            <a:r>
              <a:rPr lang="en-US" sz="2000" dirty="0" err="1" smtClean="0"/>
              <a:t>puede</a:t>
            </a:r>
            <a:r>
              <a:rPr lang="en-US" sz="2000" dirty="0" smtClean="0"/>
              <a:t> </a:t>
            </a:r>
            <a:r>
              <a:rPr lang="en-US" sz="2000" dirty="0" err="1" smtClean="0"/>
              <a:t>transmitir</a:t>
            </a:r>
            <a:r>
              <a:rPr lang="en-US" sz="2000" dirty="0" smtClean="0"/>
              <a:t> el virus a </a:t>
            </a:r>
            <a:r>
              <a:rPr lang="en-US" sz="2000" dirty="0" err="1" smtClean="0"/>
              <a:t>otras</a:t>
            </a:r>
            <a:r>
              <a:rPr lang="en-US" sz="2000" dirty="0" smtClean="0"/>
              <a:t> personas.</a:t>
            </a:r>
            <a:endParaRPr lang="en-US" sz="2000" dirty="0"/>
          </a:p>
          <a:p>
            <a:endParaRPr lang="en-US" sz="2000" dirty="0"/>
          </a:p>
        </p:txBody>
      </p:sp>
      <p:sp>
        <p:nvSpPr>
          <p:cNvPr id="3" name="Title 2"/>
          <p:cNvSpPr>
            <a:spLocks noGrp="1"/>
          </p:cNvSpPr>
          <p:nvPr>
            <p:ph type="title"/>
          </p:nvPr>
        </p:nvSpPr>
        <p:spPr/>
        <p:txBody>
          <a:bodyPr>
            <a:normAutofit/>
          </a:bodyPr>
          <a:lstStyle/>
          <a:p>
            <a:r>
              <a:rPr lang="en-US" sz="2800" b="1" dirty="0" smtClean="0">
                <a:solidFill>
                  <a:srgbClr val="0070C0"/>
                </a:solidFill>
                <a:latin typeface="+mj-lt"/>
              </a:rPr>
              <a:t>Que </a:t>
            </a:r>
            <a:r>
              <a:rPr lang="en-US" sz="2800" b="1" dirty="0" err="1" smtClean="0">
                <a:solidFill>
                  <a:srgbClr val="0070C0"/>
                </a:solidFill>
                <a:latin typeface="+mj-lt"/>
              </a:rPr>
              <a:t>hacer</a:t>
            </a:r>
            <a:r>
              <a:rPr lang="en-US" sz="2800" b="1" dirty="0" smtClean="0">
                <a:solidFill>
                  <a:srgbClr val="0070C0"/>
                </a:solidFill>
                <a:latin typeface="+mj-lt"/>
              </a:rPr>
              <a:t> </a:t>
            </a:r>
            <a:r>
              <a:rPr lang="en-US" sz="2800" b="1" dirty="0" err="1" smtClean="0">
                <a:solidFill>
                  <a:srgbClr val="0070C0"/>
                </a:solidFill>
                <a:latin typeface="+mj-lt"/>
              </a:rPr>
              <a:t>si</a:t>
            </a:r>
            <a:r>
              <a:rPr lang="en-US" sz="2800" b="1" dirty="0" smtClean="0">
                <a:solidFill>
                  <a:srgbClr val="0070C0"/>
                </a:solidFill>
                <a:latin typeface="+mj-lt"/>
              </a:rPr>
              <a:t> </a:t>
            </a:r>
            <a:r>
              <a:rPr lang="en-US" sz="2800" b="1" dirty="0" err="1" smtClean="0">
                <a:solidFill>
                  <a:srgbClr val="0070C0"/>
                </a:solidFill>
                <a:latin typeface="+mj-lt"/>
              </a:rPr>
              <a:t>usted</a:t>
            </a:r>
            <a:r>
              <a:rPr lang="en-US" sz="2800" b="1" dirty="0" smtClean="0">
                <a:solidFill>
                  <a:srgbClr val="0070C0"/>
                </a:solidFill>
                <a:latin typeface="+mj-lt"/>
              </a:rPr>
              <a:t> </a:t>
            </a:r>
            <a:r>
              <a:rPr lang="en-US" sz="2800" b="1" dirty="0" err="1" smtClean="0">
                <a:solidFill>
                  <a:srgbClr val="0070C0"/>
                </a:solidFill>
                <a:latin typeface="+mj-lt"/>
              </a:rPr>
              <a:t>tiene</a:t>
            </a:r>
            <a:r>
              <a:rPr lang="en-US" sz="2800" b="1" dirty="0" smtClean="0">
                <a:solidFill>
                  <a:srgbClr val="0070C0"/>
                </a:solidFill>
                <a:latin typeface="+mj-lt"/>
              </a:rPr>
              <a:t> Zika</a:t>
            </a:r>
            <a:endParaRPr lang="en-US" sz="2800" b="1" dirty="0">
              <a:solidFill>
                <a:srgbClr val="0070C0"/>
              </a:solidFill>
              <a:latin typeface="+mj-lt"/>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822823"/>
            <a:ext cx="2429741" cy="3144371"/>
          </a:xfrm>
          <a:prstGeom prst="rect">
            <a:avLst/>
          </a:prstGeom>
        </p:spPr>
      </p:pic>
    </p:spTree>
    <p:extLst>
      <p:ext uri="{BB962C8B-B14F-4D97-AF65-F5344CB8AC3E}">
        <p14:creationId xmlns:p14="http://schemas.microsoft.com/office/powerpoint/2010/main" val="294957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VIGILANCIA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9824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3741"/>
            <a:ext cx="4660544" cy="3438729"/>
          </a:xfrm>
        </p:spPr>
        <p:txBody>
          <a:bodyPr>
            <a:noAutofit/>
          </a:bodyPr>
          <a:lstStyle/>
          <a:p>
            <a:r>
              <a:rPr lang="en-US" dirty="0" smtClean="0"/>
              <a:t>El personal de </a:t>
            </a:r>
            <a:r>
              <a:rPr lang="en-US" dirty="0" err="1" smtClean="0"/>
              <a:t>salud</a:t>
            </a:r>
            <a:r>
              <a:rPr lang="en-US" dirty="0" smtClean="0"/>
              <a:t> </a:t>
            </a:r>
            <a:r>
              <a:rPr lang="en-US" dirty="0" err="1" smtClean="0"/>
              <a:t>debe</a:t>
            </a:r>
            <a:r>
              <a:rPr lang="en-US" dirty="0" smtClean="0"/>
              <a:t> </a:t>
            </a:r>
            <a:r>
              <a:rPr lang="en-US" dirty="0" err="1" smtClean="0"/>
              <a:t>reportar</a:t>
            </a:r>
            <a:r>
              <a:rPr lang="en-US" dirty="0" smtClean="0"/>
              <a:t> </a:t>
            </a:r>
            <a:r>
              <a:rPr lang="en-US" dirty="0" err="1" smtClean="0"/>
              <a:t>sus</a:t>
            </a:r>
            <a:r>
              <a:rPr lang="en-US" dirty="0" smtClean="0"/>
              <a:t> </a:t>
            </a:r>
            <a:r>
              <a:rPr lang="en-US" dirty="0" err="1" smtClean="0"/>
              <a:t>casos</a:t>
            </a:r>
            <a:r>
              <a:rPr lang="en-US" dirty="0" smtClean="0"/>
              <a:t> a </a:t>
            </a:r>
            <a:r>
              <a:rPr lang="en-US" dirty="0" err="1" smtClean="0"/>
              <a:t>su</a:t>
            </a:r>
            <a:r>
              <a:rPr lang="en-US" dirty="0" smtClean="0"/>
              <a:t> </a:t>
            </a:r>
            <a:r>
              <a:rPr lang="en-US" dirty="0" err="1" smtClean="0"/>
              <a:t>departamento</a:t>
            </a:r>
            <a:r>
              <a:rPr lang="en-US" dirty="0" smtClean="0"/>
              <a:t> de </a:t>
            </a:r>
            <a:r>
              <a:rPr lang="en-US" dirty="0" err="1" smtClean="0"/>
              <a:t>salud</a:t>
            </a:r>
            <a:r>
              <a:rPr lang="en-US" dirty="0" smtClean="0"/>
              <a:t> territorial </a:t>
            </a:r>
            <a:r>
              <a:rPr lang="en-US" dirty="0" err="1" smtClean="0"/>
              <a:t>correspondiente</a:t>
            </a:r>
            <a:r>
              <a:rPr lang="en-US" dirty="0" smtClean="0"/>
              <a:t>.</a:t>
            </a:r>
            <a:endParaRPr lang="en-US" dirty="0"/>
          </a:p>
          <a:p>
            <a:r>
              <a:rPr lang="en-US" dirty="0" smtClean="0"/>
              <a:t>Los </a:t>
            </a:r>
            <a:r>
              <a:rPr lang="en-US" dirty="0" err="1" smtClean="0"/>
              <a:t>países</a:t>
            </a:r>
            <a:r>
              <a:rPr lang="en-US" dirty="0" smtClean="0"/>
              <a:t> y </a:t>
            </a:r>
            <a:r>
              <a:rPr lang="en-US" dirty="0" err="1" smtClean="0"/>
              <a:t>los</a:t>
            </a:r>
            <a:r>
              <a:rPr lang="en-US" dirty="0" smtClean="0"/>
              <a:t> </a:t>
            </a:r>
            <a:r>
              <a:rPr lang="en-US" dirty="0" err="1" smtClean="0"/>
              <a:t>niveles</a:t>
            </a:r>
            <a:r>
              <a:rPr lang="en-US" dirty="0" smtClean="0"/>
              <a:t> </a:t>
            </a:r>
            <a:r>
              <a:rPr lang="en-US" dirty="0" err="1" smtClean="0"/>
              <a:t>territoriales</a:t>
            </a:r>
            <a:r>
              <a:rPr lang="en-US" dirty="0" smtClean="0"/>
              <a:t> </a:t>
            </a:r>
            <a:r>
              <a:rPr lang="en-US" dirty="0" err="1" smtClean="0"/>
              <a:t>deben</a:t>
            </a:r>
            <a:r>
              <a:rPr lang="en-US" dirty="0" smtClean="0"/>
              <a:t> </a:t>
            </a:r>
            <a:r>
              <a:rPr lang="en-US" dirty="0" err="1" smtClean="0"/>
              <a:t>reportar</a:t>
            </a:r>
            <a:r>
              <a:rPr lang="en-US" dirty="0" smtClean="0"/>
              <a:t> y tartar de </a:t>
            </a:r>
            <a:r>
              <a:rPr lang="en-US" dirty="0" err="1" smtClean="0"/>
              <a:t>confirmar</a:t>
            </a:r>
            <a:r>
              <a:rPr lang="en-US" dirty="0" smtClean="0"/>
              <a:t> </a:t>
            </a:r>
            <a:r>
              <a:rPr lang="en-US" dirty="0" err="1" smtClean="0"/>
              <a:t>los</a:t>
            </a:r>
            <a:r>
              <a:rPr lang="en-US" dirty="0" smtClean="0"/>
              <a:t> </a:t>
            </a:r>
            <a:r>
              <a:rPr lang="en-US" dirty="0" err="1" smtClean="0"/>
              <a:t>casos</a:t>
            </a:r>
            <a:r>
              <a:rPr lang="en-US" dirty="0" smtClean="0"/>
              <a:t>  a las </a:t>
            </a:r>
            <a:r>
              <a:rPr lang="en-US" dirty="0" err="1" smtClean="0"/>
              <a:t>redes</a:t>
            </a:r>
            <a:r>
              <a:rPr lang="en-US" dirty="0" smtClean="0"/>
              <a:t> </a:t>
            </a:r>
            <a:r>
              <a:rPr lang="en-US" dirty="0" err="1" smtClean="0"/>
              <a:t>nacionales</a:t>
            </a:r>
            <a:r>
              <a:rPr lang="en-US" dirty="0" smtClean="0"/>
              <a:t> e </a:t>
            </a:r>
            <a:r>
              <a:rPr lang="en-US" dirty="0" err="1" smtClean="0"/>
              <a:t>internacionales</a:t>
            </a:r>
            <a:r>
              <a:rPr lang="en-US" dirty="0" smtClean="0"/>
              <a:t> de </a:t>
            </a:r>
            <a:r>
              <a:rPr lang="en-US" dirty="0" err="1" smtClean="0"/>
              <a:t>vigilancia</a:t>
            </a:r>
            <a:r>
              <a:rPr lang="en-US" dirty="0" smtClean="0"/>
              <a:t> entre </a:t>
            </a:r>
            <a:r>
              <a:rPr lang="en-US" dirty="0" err="1" smtClean="0"/>
              <a:t>ellas</a:t>
            </a:r>
            <a:r>
              <a:rPr lang="en-US" dirty="0" smtClean="0"/>
              <a:t> CDC, </a:t>
            </a:r>
            <a:r>
              <a:rPr lang="en-US" dirty="0" err="1" smtClean="0"/>
              <a:t>ArboNET</a:t>
            </a:r>
            <a:r>
              <a:rPr lang="en-US" dirty="0" smtClean="0"/>
              <a:t>.</a:t>
            </a:r>
            <a:endParaRPr lang="en-US" dirty="0"/>
          </a:p>
          <a:p>
            <a:r>
              <a:rPr lang="en-US" dirty="0" smtClean="0"/>
              <a:t>Las </a:t>
            </a:r>
            <a:r>
              <a:rPr lang="en-US" dirty="0" err="1" smtClean="0"/>
              <a:t>embarazadas</a:t>
            </a:r>
            <a:r>
              <a:rPr lang="en-US" dirty="0" smtClean="0"/>
              <a:t> con possible </a:t>
            </a:r>
            <a:r>
              <a:rPr lang="en-US" dirty="0" err="1" smtClean="0"/>
              <a:t>evidencia</a:t>
            </a:r>
            <a:r>
              <a:rPr lang="en-US" dirty="0" smtClean="0"/>
              <a:t> </a:t>
            </a:r>
            <a:r>
              <a:rPr lang="en-US" dirty="0" err="1" smtClean="0"/>
              <a:t>por</a:t>
            </a:r>
            <a:r>
              <a:rPr lang="en-US" dirty="0" smtClean="0"/>
              <a:t> </a:t>
            </a:r>
            <a:r>
              <a:rPr lang="en-US" dirty="0" err="1" smtClean="0"/>
              <a:t>laboratorio</a:t>
            </a:r>
            <a:r>
              <a:rPr lang="en-US" dirty="0" smtClean="0"/>
              <a:t> de </a:t>
            </a:r>
            <a:r>
              <a:rPr lang="en-US" dirty="0" err="1" smtClean="0"/>
              <a:t>infección</a:t>
            </a:r>
            <a:r>
              <a:rPr lang="en-US" dirty="0" smtClean="0"/>
              <a:t> </a:t>
            </a:r>
            <a:r>
              <a:rPr lang="en-US" dirty="0" err="1" smtClean="0"/>
              <a:t>por</a:t>
            </a:r>
            <a:r>
              <a:rPr lang="en-US" dirty="0" smtClean="0"/>
              <a:t> </a:t>
            </a:r>
            <a:r>
              <a:rPr lang="en-US" dirty="0" err="1" smtClean="0"/>
              <a:t>Zika</a:t>
            </a:r>
            <a:r>
              <a:rPr lang="en-US" dirty="0" smtClean="0"/>
              <a:t> </a:t>
            </a:r>
            <a:r>
              <a:rPr lang="en-US" dirty="0" err="1" smtClean="0"/>
              <a:t>debe</a:t>
            </a:r>
            <a:r>
              <a:rPr lang="en-US" dirty="0" smtClean="0"/>
              <a:t> </a:t>
            </a:r>
            <a:r>
              <a:rPr lang="en-US" dirty="0" err="1" smtClean="0"/>
              <a:t>reportarse</a:t>
            </a:r>
            <a:r>
              <a:rPr lang="en-US" dirty="0" smtClean="0"/>
              <a:t> de </a:t>
            </a:r>
            <a:r>
              <a:rPr lang="en-US" dirty="0" err="1" smtClean="0"/>
              <a:t>inmediato</a:t>
            </a:r>
            <a:r>
              <a:rPr lang="en-US" dirty="0" smtClean="0"/>
              <a:t> </a:t>
            </a:r>
          </a:p>
        </p:txBody>
      </p:sp>
      <p:sp>
        <p:nvSpPr>
          <p:cNvPr id="3" name="Title 2"/>
          <p:cNvSpPr>
            <a:spLocks noGrp="1"/>
          </p:cNvSpPr>
          <p:nvPr>
            <p:ph type="title"/>
          </p:nvPr>
        </p:nvSpPr>
        <p:spPr>
          <a:xfrm>
            <a:off x="457200" y="329821"/>
            <a:ext cx="5270986" cy="921836"/>
          </a:xfrm>
        </p:spPr>
        <p:txBody>
          <a:bodyPr>
            <a:normAutofit/>
          </a:bodyPr>
          <a:lstStyle/>
          <a:p>
            <a:r>
              <a:rPr lang="en-US" sz="2800" b="1" dirty="0" err="1" smtClean="0">
                <a:solidFill>
                  <a:srgbClr val="005DAA"/>
                </a:solidFill>
                <a:latin typeface="Calibri" pitchFamily="34" charset="0"/>
              </a:rPr>
              <a:t>Reportando</a:t>
            </a:r>
            <a:r>
              <a:rPr lang="en-US" sz="2800" b="1" dirty="0" smtClean="0">
                <a:solidFill>
                  <a:srgbClr val="005DAA"/>
                </a:solidFill>
                <a:latin typeface="Calibri" pitchFamily="34" charset="0"/>
              </a:rPr>
              <a:t> el </a:t>
            </a:r>
            <a:r>
              <a:rPr lang="en-US" sz="2800" b="1" dirty="0" err="1" smtClean="0">
                <a:solidFill>
                  <a:srgbClr val="005DAA"/>
                </a:solidFill>
                <a:latin typeface="Calibri" pitchFamily="34" charset="0"/>
              </a:rPr>
              <a:t>Zika</a:t>
            </a:r>
            <a:endParaRPr lang="en-US" sz="2800" b="1" dirty="0">
              <a:solidFill>
                <a:srgbClr val="005DAA"/>
              </a:solidFill>
              <a:latin typeface="Calibri" pitchFamily="34" charset="0"/>
            </a:endParaRPr>
          </a:p>
        </p:txBody>
      </p:sp>
      <p:sp>
        <p:nvSpPr>
          <p:cNvPr id="4" name="TextBox 3"/>
          <p:cNvSpPr txBox="1"/>
          <p:nvPr/>
        </p:nvSpPr>
        <p:spPr>
          <a:xfrm>
            <a:off x="5382229" y="4213185"/>
            <a:ext cx="3675482" cy="738664"/>
          </a:xfrm>
          <a:prstGeom prst="rect">
            <a:avLst/>
          </a:prstGeom>
          <a:noFill/>
        </p:spPr>
        <p:txBody>
          <a:bodyPr wrap="square" rtlCol="0">
            <a:spAutoFit/>
          </a:bodyPr>
          <a:lstStyle/>
          <a:p>
            <a:r>
              <a:rPr lang="en-US" sz="1400" dirty="0"/>
              <a:t>For the most recent case counts, visit </a:t>
            </a:r>
            <a:r>
              <a:rPr lang="en-US" sz="1400" dirty="0">
                <a:hlinkClick r:id="rId3"/>
              </a:rPr>
              <a:t>https://</a:t>
            </a:r>
            <a:r>
              <a:rPr lang="en-US" sz="1400" dirty="0" smtClean="0">
                <a:hlinkClick r:id="rId3"/>
              </a:rPr>
              <a:t>www.cdc.gov/zika/geo/united-states.html</a:t>
            </a:r>
            <a:r>
              <a:rPr lang="en-US" sz="1400" dirty="0" smtClean="0"/>
              <a:t>.  </a:t>
            </a:r>
            <a:endParaRPr lang="en-US" sz="1400" dirty="0"/>
          </a:p>
        </p:txBody>
      </p:sp>
    </p:spTree>
    <p:extLst>
      <p:ext uri="{BB962C8B-B14F-4D97-AF65-F5344CB8AC3E}">
        <p14:creationId xmlns:p14="http://schemas.microsoft.com/office/powerpoint/2010/main" val="928388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7"/>
            <a:ext cx="8229600" cy="834153"/>
          </a:xfrm>
        </p:spPr>
        <p:txBody>
          <a:bodyPr/>
          <a:lstStyle/>
          <a:p>
            <a:r>
              <a:rPr lang="en-US" dirty="0" err="1" smtClean="0"/>
              <a:t>Registro</a:t>
            </a:r>
            <a:r>
              <a:rPr lang="en-US" dirty="0" smtClean="0"/>
              <a:t> de </a:t>
            </a:r>
            <a:r>
              <a:rPr lang="en-US" dirty="0" err="1" smtClean="0"/>
              <a:t>embarazos</a:t>
            </a:r>
            <a:r>
              <a:rPr lang="en-US" dirty="0" smtClean="0"/>
              <a:t> con </a:t>
            </a:r>
            <a:r>
              <a:rPr lang="en-US" dirty="0" err="1" smtClean="0"/>
              <a:t>Zika</a:t>
            </a:r>
            <a:endParaRPr lang="en-US" dirty="0"/>
          </a:p>
        </p:txBody>
      </p:sp>
      <p:pic>
        <p:nvPicPr>
          <p:cNvPr id="11" name="Picture 10" descr="Images of three visual elements, one for each CDC Zika data collection system. To the left, the US Zika Pregnancy Registry; in the middle, the Zika Active Pregnancy Surveillance System; to the right, the Proyecto Vigilancia de Embarazadas con Zika in Colombi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004" y="1092689"/>
            <a:ext cx="8260796" cy="3243353"/>
          </a:xfrm>
          <a:prstGeom prst="rect">
            <a:avLst/>
          </a:prstGeom>
        </p:spPr>
      </p:pic>
    </p:spTree>
    <p:extLst>
      <p:ext uri="{BB962C8B-B14F-4D97-AF65-F5344CB8AC3E}">
        <p14:creationId xmlns:p14="http://schemas.microsoft.com/office/powerpoint/2010/main" val="34153636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607" y="1283741"/>
            <a:ext cx="5568055" cy="3528841"/>
          </a:xfrm>
        </p:spPr>
        <p:txBody>
          <a:bodyPr>
            <a:noAutofit/>
          </a:bodyPr>
          <a:lstStyle/>
          <a:p>
            <a:r>
              <a:rPr lang="en-US" dirty="0"/>
              <a:t>CDC </a:t>
            </a:r>
            <a:r>
              <a:rPr lang="en-US" dirty="0" smtClean="0"/>
              <a:t>ha </a:t>
            </a:r>
            <a:r>
              <a:rPr lang="en-US" dirty="0" err="1" smtClean="0"/>
              <a:t>establecido</a:t>
            </a:r>
            <a:r>
              <a:rPr lang="en-US" dirty="0" smtClean="0"/>
              <a:t> un </a:t>
            </a:r>
            <a:r>
              <a:rPr lang="en-US" dirty="0" err="1" smtClean="0"/>
              <a:t>registro</a:t>
            </a:r>
            <a:r>
              <a:rPr lang="en-US" dirty="0" smtClean="0"/>
              <a:t> de </a:t>
            </a:r>
            <a:r>
              <a:rPr lang="en-US" dirty="0" err="1" smtClean="0"/>
              <a:t>embarazadas</a:t>
            </a:r>
            <a:r>
              <a:rPr lang="en-US" dirty="0" smtClean="0"/>
              <a:t> y </a:t>
            </a:r>
            <a:r>
              <a:rPr lang="en-US" dirty="0" err="1" smtClean="0"/>
              <a:t>Zika</a:t>
            </a:r>
            <a:r>
              <a:rPr lang="en-US" dirty="0" smtClean="0"/>
              <a:t> para USA con e fin de </a:t>
            </a:r>
            <a:r>
              <a:rPr lang="en-US" dirty="0" err="1" smtClean="0"/>
              <a:t>recolectar</a:t>
            </a:r>
            <a:r>
              <a:rPr lang="en-US" dirty="0" smtClean="0"/>
              <a:t> </a:t>
            </a:r>
            <a:r>
              <a:rPr lang="en-US" dirty="0" err="1" smtClean="0"/>
              <a:t>información</a:t>
            </a:r>
            <a:r>
              <a:rPr lang="en-US" dirty="0" smtClean="0"/>
              <a:t> y </a:t>
            </a:r>
            <a:r>
              <a:rPr lang="en-US" dirty="0" err="1" smtClean="0"/>
              <a:t>aprender</a:t>
            </a:r>
            <a:r>
              <a:rPr lang="en-US" dirty="0" smtClean="0"/>
              <a:t> </a:t>
            </a:r>
            <a:r>
              <a:rPr lang="en-US" dirty="0" err="1" smtClean="0"/>
              <a:t>más</a:t>
            </a:r>
            <a:r>
              <a:rPr lang="en-US" dirty="0" smtClean="0"/>
              <a:t> </a:t>
            </a:r>
            <a:r>
              <a:rPr lang="en-US" dirty="0" err="1" smtClean="0"/>
              <a:t>acerca</a:t>
            </a:r>
            <a:r>
              <a:rPr lang="en-US" dirty="0" smtClean="0"/>
              <a:t> del </a:t>
            </a:r>
            <a:r>
              <a:rPr lang="en-US" dirty="0" err="1" smtClean="0"/>
              <a:t>problema</a:t>
            </a:r>
            <a:r>
              <a:rPr lang="en-US" dirty="0" smtClean="0"/>
              <a:t> </a:t>
            </a:r>
            <a:r>
              <a:rPr lang="en-US" dirty="0" err="1" smtClean="0"/>
              <a:t>en</a:t>
            </a:r>
            <a:r>
              <a:rPr lang="en-US" dirty="0" smtClean="0"/>
              <a:t> </a:t>
            </a:r>
            <a:r>
              <a:rPr lang="en-US" dirty="0" err="1" smtClean="0"/>
              <a:t>embarazo</a:t>
            </a:r>
            <a:r>
              <a:rPr lang="en-US" dirty="0" smtClean="0"/>
              <a:t> y </a:t>
            </a:r>
            <a:r>
              <a:rPr lang="en-US" dirty="0" err="1" smtClean="0"/>
              <a:t>en</a:t>
            </a:r>
            <a:r>
              <a:rPr lang="en-US" dirty="0" smtClean="0"/>
              <a:t> </a:t>
            </a:r>
            <a:r>
              <a:rPr lang="en-US" dirty="0" err="1" smtClean="0"/>
              <a:t>niños</a:t>
            </a:r>
            <a:r>
              <a:rPr lang="en-US" dirty="0" smtClean="0"/>
              <a:t>.</a:t>
            </a:r>
            <a:endParaRPr lang="en-US" dirty="0"/>
          </a:p>
          <a:p>
            <a:r>
              <a:rPr lang="en-US" dirty="0" err="1" smtClean="0"/>
              <a:t>Datos</a:t>
            </a:r>
            <a:r>
              <a:rPr lang="en-US" dirty="0" smtClean="0"/>
              <a:t> se </a:t>
            </a:r>
            <a:r>
              <a:rPr lang="en-US" dirty="0" err="1" smtClean="0"/>
              <a:t>usarán</a:t>
            </a:r>
            <a:r>
              <a:rPr lang="en-US" dirty="0" smtClean="0"/>
              <a:t> para</a:t>
            </a:r>
            <a:endParaRPr lang="en-US" dirty="0"/>
          </a:p>
          <a:p>
            <a:pPr lvl="1"/>
            <a:r>
              <a:rPr lang="en-US" dirty="0" err="1" smtClean="0"/>
              <a:t>Actualizar</a:t>
            </a:r>
            <a:r>
              <a:rPr lang="en-US" dirty="0" smtClean="0"/>
              <a:t> </a:t>
            </a:r>
            <a:r>
              <a:rPr lang="en-US" dirty="0" err="1" smtClean="0"/>
              <a:t>recomendaciones</a:t>
            </a:r>
            <a:r>
              <a:rPr lang="en-US" dirty="0" smtClean="0"/>
              <a:t> </a:t>
            </a:r>
            <a:r>
              <a:rPr lang="en-US" dirty="0" err="1" smtClean="0"/>
              <a:t>en</a:t>
            </a:r>
            <a:r>
              <a:rPr lang="en-US" dirty="0" smtClean="0"/>
              <a:t> </a:t>
            </a:r>
            <a:r>
              <a:rPr lang="en-US" dirty="0" err="1" smtClean="0"/>
              <a:t>cuidado</a:t>
            </a:r>
            <a:r>
              <a:rPr lang="en-US" dirty="0" smtClean="0"/>
              <a:t> </a:t>
            </a:r>
            <a:r>
              <a:rPr lang="en-US" dirty="0" err="1" smtClean="0"/>
              <a:t>clínico</a:t>
            </a:r>
            <a:endParaRPr lang="en-US" dirty="0"/>
          </a:p>
          <a:p>
            <a:pPr lvl="1"/>
            <a:r>
              <a:rPr lang="en-US" dirty="0" smtClean="0"/>
              <a:t>Planes para </a:t>
            </a:r>
            <a:r>
              <a:rPr lang="en-US" dirty="0" err="1" smtClean="0"/>
              <a:t>los</a:t>
            </a:r>
            <a:r>
              <a:rPr lang="en-US" dirty="0" smtClean="0"/>
              <a:t> </a:t>
            </a:r>
            <a:r>
              <a:rPr lang="en-US" dirty="0" err="1" smtClean="0"/>
              <a:t>servicios</a:t>
            </a:r>
            <a:r>
              <a:rPr lang="en-US" dirty="0" smtClean="0"/>
              <a:t> de </a:t>
            </a:r>
            <a:r>
              <a:rPr lang="en-US" dirty="0" err="1" smtClean="0"/>
              <a:t>embarazadas</a:t>
            </a:r>
            <a:r>
              <a:rPr lang="en-US" dirty="0" smtClean="0"/>
              <a:t> y </a:t>
            </a:r>
            <a:r>
              <a:rPr lang="en-US" dirty="0" err="1" smtClean="0"/>
              <a:t>familia</a:t>
            </a:r>
            <a:r>
              <a:rPr lang="en-US" dirty="0" smtClean="0"/>
              <a:t> </a:t>
            </a:r>
            <a:r>
              <a:rPr lang="en-US" dirty="0" err="1" smtClean="0"/>
              <a:t>afectadas</a:t>
            </a:r>
            <a:r>
              <a:rPr lang="en-US" dirty="0" smtClean="0"/>
              <a:t> </a:t>
            </a:r>
            <a:r>
              <a:rPr lang="en-US" dirty="0" err="1" smtClean="0"/>
              <a:t>por</a:t>
            </a:r>
            <a:r>
              <a:rPr lang="en-US" dirty="0" smtClean="0"/>
              <a:t> </a:t>
            </a:r>
            <a:r>
              <a:rPr lang="en-US" dirty="0" err="1" smtClean="0"/>
              <a:t>Zika</a:t>
            </a:r>
            <a:endParaRPr lang="en-US" dirty="0"/>
          </a:p>
          <a:p>
            <a:pPr lvl="1"/>
            <a:r>
              <a:rPr lang="en-US" dirty="0" err="1" smtClean="0"/>
              <a:t>Mejorar</a:t>
            </a:r>
            <a:r>
              <a:rPr lang="en-US" dirty="0" smtClean="0"/>
              <a:t> la </a:t>
            </a:r>
            <a:r>
              <a:rPr lang="en-US" dirty="0" err="1" smtClean="0"/>
              <a:t>prevención</a:t>
            </a:r>
            <a:r>
              <a:rPr lang="en-US" dirty="0" smtClean="0"/>
              <a:t> de </a:t>
            </a:r>
            <a:r>
              <a:rPr lang="en-US" dirty="0" err="1" smtClean="0"/>
              <a:t>lainfección</a:t>
            </a:r>
            <a:r>
              <a:rPr lang="en-US" dirty="0" smtClean="0"/>
              <a:t> </a:t>
            </a:r>
            <a:r>
              <a:rPr lang="en-US" dirty="0" err="1" smtClean="0"/>
              <a:t>por</a:t>
            </a:r>
            <a:r>
              <a:rPr lang="en-US" dirty="0" smtClean="0"/>
              <a:t> </a:t>
            </a:r>
            <a:r>
              <a:rPr lang="en-US" dirty="0" err="1" smtClean="0"/>
              <a:t>Zika</a:t>
            </a:r>
            <a:r>
              <a:rPr lang="en-US" dirty="0" smtClean="0"/>
              <a:t> </a:t>
            </a:r>
            <a:r>
              <a:rPr lang="en-US" dirty="0" err="1" smtClean="0"/>
              <a:t>durante</a:t>
            </a:r>
            <a:r>
              <a:rPr lang="en-US" dirty="0" smtClean="0"/>
              <a:t> el </a:t>
            </a:r>
            <a:r>
              <a:rPr lang="en-US" dirty="0" err="1" smtClean="0"/>
              <a:t>embarazo</a:t>
            </a:r>
            <a:endParaRPr lang="en-US" dirty="0"/>
          </a:p>
          <a:p>
            <a:r>
              <a:rPr lang="en-US" dirty="0" err="1" smtClean="0"/>
              <a:t>Existe</a:t>
            </a:r>
            <a:r>
              <a:rPr lang="en-US" dirty="0" smtClean="0"/>
              <a:t> un Sistema </a:t>
            </a:r>
            <a:r>
              <a:rPr lang="en-US" dirty="0" err="1" smtClean="0"/>
              <a:t>activo</a:t>
            </a:r>
            <a:r>
              <a:rPr lang="en-US" dirty="0" smtClean="0"/>
              <a:t> de </a:t>
            </a:r>
            <a:r>
              <a:rPr lang="en-US" dirty="0" err="1" smtClean="0"/>
              <a:t>vigilancia</a:t>
            </a:r>
            <a:r>
              <a:rPr lang="en-US" dirty="0" smtClean="0"/>
              <a:t> para el </a:t>
            </a:r>
            <a:r>
              <a:rPr lang="en-US" dirty="0" err="1" smtClean="0"/>
              <a:t>Zika</a:t>
            </a:r>
            <a:r>
              <a:rPr lang="en-US" dirty="0" smtClean="0"/>
              <a:t> </a:t>
            </a:r>
            <a:r>
              <a:rPr lang="en-US" dirty="0" err="1" smtClean="0"/>
              <a:t>en</a:t>
            </a:r>
            <a:r>
              <a:rPr lang="en-US" dirty="0" smtClean="0"/>
              <a:t> Puerto Rico.</a:t>
            </a:r>
            <a:endParaRPr lang="en-US" dirty="0"/>
          </a:p>
        </p:txBody>
      </p:sp>
      <p:sp>
        <p:nvSpPr>
          <p:cNvPr id="3" name="Title 2"/>
          <p:cNvSpPr>
            <a:spLocks noGrp="1"/>
          </p:cNvSpPr>
          <p:nvPr>
            <p:ph type="title"/>
          </p:nvPr>
        </p:nvSpPr>
        <p:spPr/>
        <p:txBody>
          <a:bodyPr>
            <a:normAutofit fontScale="90000"/>
          </a:bodyPr>
          <a:lstStyle/>
          <a:p>
            <a:r>
              <a:rPr lang="en-US" sz="2800" b="1" dirty="0" err="1" smtClean="0">
                <a:solidFill>
                  <a:srgbClr val="005DAA"/>
                </a:solidFill>
                <a:latin typeface="Calibri" pitchFamily="34" charset="0"/>
              </a:rPr>
              <a:t>Recomendaciones</a:t>
            </a:r>
            <a:r>
              <a:rPr lang="en-US" sz="2800" b="1" dirty="0" smtClean="0">
                <a:solidFill>
                  <a:srgbClr val="005DAA"/>
                </a:solidFill>
                <a:latin typeface="Calibri" pitchFamily="34" charset="0"/>
              </a:rPr>
              <a:t> de </a:t>
            </a:r>
            <a:r>
              <a:rPr lang="en-US" sz="2800" b="1" dirty="0" err="1" smtClean="0">
                <a:solidFill>
                  <a:srgbClr val="005DAA"/>
                </a:solidFill>
                <a:latin typeface="Calibri" pitchFamily="34" charset="0"/>
              </a:rPr>
              <a:t>registro</a:t>
            </a:r>
            <a:r>
              <a:rPr lang="en-US" sz="2800" b="1" dirty="0" smtClean="0">
                <a:solidFill>
                  <a:srgbClr val="005DAA"/>
                </a:solidFill>
                <a:latin typeface="Calibri" pitchFamily="34" charset="0"/>
              </a:rPr>
              <a:t> de </a:t>
            </a:r>
            <a:r>
              <a:rPr lang="en-US" sz="2800" b="1" dirty="0" err="1" smtClean="0">
                <a:solidFill>
                  <a:srgbClr val="005DAA"/>
                </a:solidFill>
                <a:latin typeface="Calibri" pitchFamily="34" charset="0"/>
              </a:rPr>
              <a:t>embarazadas</a:t>
            </a:r>
            <a:r>
              <a:rPr lang="en-US" sz="2800" b="1" dirty="0" smtClean="0">
                <a:solidFill>
                  <a:srgbClr val="005DAA"/>
                </a:solidFill>
                <a:latin typeface="Calibri" pitchFamily="34" charset="0"/>
              </a:rPr>
              <a:t> con </a:t>
            </a:r>
            <a:r>
              <a:rPr lang="en-US" sz="2800" b="1" dirty="0" err="1" smtClean="0">
                <a:solidFill>
                  <a:srgbClr val="005DAA"/>
                </a:solidFill>
                <a:latin typeface="Calibri" pitchFamily="34" charset="0"/>
              </a:rPr>
              <a:t>Zika</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Doctor on the phone"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1423" y="511012"/>
            <a:ext cx="3415000" cy="3716324"/>
          </a:xfrm>
          <a:prstGeom prst="rect">
            <a:avLst/>
          </a:prstGeom>
        </p:spPr>
      </p:pic>
      <p:sp>
        <p:nvSpPr>
          <p:cNvPr id="4" name="TextBox 3"/>
          <p:cNvSpPr txBox="1"/>
          <p:nvPr/>
        </p:nvSpPr>
        <p:spPr>
          <a:xfrm>
            <a:off x="4572000" y="4483729"/>
            <a:ext cx="4652556" cy="523220"/>
          </a:xfrm>
          <a:prstGeom prst="rect">
            <a:avLst/>
          </a:prstGeom>
          <a:noFill/>
        </p:spPr>
        <p:txBody>
          <a:bodyPr wrap="none" rtlCol="0">
            <a:spAutoFit/>
          </a:bodyPr>
          <a:lstStyle/>
          <a:p>
            <a:r>
              <a:rPr lang="en-US" sz="1400" dirty="0">
                <a:hlinkClick r:id="rId4"/>
              </a:rPr>
              <a:t>https://</a:t>
            </a:r>
            <a:r>
              <a:rPr lang="en-US" sz="1400" dirty="0" smtClean="0">
                <a:hlinkClick r:id="rId4"/>
              </a:rPr>
              <a:t>www.cdc.gov/zika/hc-providers/registry.html</a:t>
            </a:r>
          </a:p>
          <a:p>
            <a:r>
              <a:rPr lang="en-US" sz="1400" dirty="0" smtClean="0">
                <a:hlinkClick r:id="rId4"/>
              </a:rPr>
              <a:t>https</a:t>
            </a:r>
            <a:r>
              <a:rPr lang="en-US" sz="1400" dirty="0">
                <a:hlinkClick r:id="rId4"/>
              </a:rPr>
              <a:t>://</a:t>
            </a:r>
            <a:r>
              <a:rPr lang="en-US" sz="1400" dirty="0" smtClean="0">
                <a:hlinkClick r:id="rId4"/>
              </a:rPr>
              <a:t>www.cdc.gov/zika/public-health-partners/zapss.html</a:t>
            </a:r>
            <a:r>
              <a:rPr lang="en-US" sz="1400" dirty="0" smtClean="0"/>
              <a:t> </a:t>
            </a:r>
            <a:endParaRPr lang="en-US" sz="1400" dirty="0"/>
          </a:p>
        </p:txBody>
      </p:sp>
    </p:spTree>
    <p:extLst>
      <p:ext uri="{BB962C8B-B14F-4D97-AF65-F5344CB8AC3E}">
        <p14:creationId xmlns:p14="http://schemas.microsoft.com/office/powerpoint/2010/main" val="7467686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prevenCiÓn</a:t>
            </a:r>
            <a:endParaRPr lang="en-US" dirty="0"/>
          </a:p>
        </p:txBody>
      </p:sp>
      <p:sp>
        <p:nvSpPr>
          <p:cNvPr id="5" name="Text Placeholder 4"/>
          <p:cNvSpPr>
            <a:spLocks noGrp="1"/>
          </p:cNvSpPr>
          <p:nvPr>
            <p:ph type="body" idx="1"/>
          </p:nvPr>
        </p:nvSpPr>
        <p:spPr/>
        <p:txBody>
          <a:bodyPr>
            <a:normAutofit/>
          </a:bodyPr>
          <a:lstStyle/>
          <a:p>
            <a:r>
              <a:rPr lang="en-US" sz="2800" b="1" dirty="0" err="1" smtClean="0"/>
              <a:t>Protegerse</a:t>
            </a:r>
            <a:r>
              <a:rPr lang="en-US" sz="2800" b="1" dirty="0" smtClean="0"/>
              <a:t> de la </a:t>
            </a:r>
            <a:r>
              <a:rPr lang="en-US" sz="2800" b="1" dirty="0" err="1" smtClean="0"/>
              <a:t>picadura</a:t>
            </a:r>
            <a:r>
              <a:rPr lang="en-US" sz="2800" b="1" dirty="0" smtClean="0"/>
              <a:t> de mosquitos</a:t>
            </a:r>
            <a:endParaRPr lang="en-US" sz="2800" b="1" dirty="0"/>
          </a:p>
        </p:txBody>
      </p:sp>
    </p:spTree>
    <p:extLst>
      <p:ext uri="{BB962C8B-B14F-4D97-AF65-F5344CB8AC3E}">
        <p14:creationId xmlns:p14="http://schemas.microsoft.com/office/powerpoint/2010/main" val="39651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1307423"/>
            <a:ext cx="5270986" cy="2989942"/>
          </a:xfrm>
        </p:spPr>
        <p:txBody>
          <a:bodyPr>
            <a:normAutofit/>
          </a:bodyPr>
          <a:lstStyle/>
          <a:p>
            <a:r>
              <a:rPr lang="en-US" sz="2800" dirty="0" err="1"/>
              <a:t>Zika</a:t>
            </a:r>
            <a:r>
              <a:rPr lang="en-US" sz="2800" dirty="0"/>
              <a:t> </a:t>
            </a:r>
            <a:r>
              <a:rPr lang="en-US" sz="2800" dirty="0" err="1" smtClean="0"/>
              <a:t>es</a:t>
            </a:r>
            <a:r>
              <a:rPr lang="en-US" sz="2800" dirty="0" smtClean="0"/>
              <a:t> </a:t>
            </a:r>
            <a:r>
              <a:rPr lang="en-US" sz="2800" dirty="0" err="1" smtClean="0"/>
              <a:t>primariamente</a:t>
            </a:r>
            <a:r>
              <a:rPr lang="en-US" sz="2800" dirty="0" smtClean="0"/>
              <a:t> </a:t>
            </a:r>
            <a:r>
              <a:rPr lang="en-US" sz="2800" dirty="0" err="1" smtClean="0"/>
              <a:t>transmitido</a:t>
            </a:r>
            <a:r>
              <a:rPr lang="en-US" sz="2800" dirty="0" smtClean="0"/>
              <a:t> </a:t>
            </a:r>
            <a:r>
              <a:rPr lang="en-US" sz="2800" dirty="0" err="1" smtClean="0"/>
              <a:t>por</a:t>
            </a:r>
            <a:r>
              <a:rPr lang="en-US" sz="2800" dirty="0" smtClean="0"/>
              <a:t> la </a:t>
            </a:r>
            <a:r>
              <a:rPr lang="en-US" sz="2800" dirty="0" err="1" smtClean="0"/>
              <a:t>picadura</a:t>
            </a:r>
            <a:r>
              <a:rPr lang="en-US" sz="2800" dirty="0" smtClean="0"/>
              <a:t> de </a:t>
            </a:r>
            <a:r>
              <a:rPr lang="en-US" sz="2800" dirty="0"/>
              <a:t>un </a:t>
            </a:r>
            <a:r>
              <a:rPr lang="en-US" sz="2800" dirty="0" smtClean="0"/>
              <a:t>mosquito </a:t>
            </a:r>
            <a:r>
              <a:rPr lang="en-US" sz="2800" i="1" dirty="0" err="1" smtClean="0"/>
              <a:t>Aedes</a:t>
            </a:r>
            <a:r>
              <a:rPr lang="en-US" sz="2800" i="1" dirty="0" smtClean="0"/>
              <a:t> </a:t>
            </a:r>
            <a:r>
              <a:rPr lang="en-US" sz="2800" i="1" dirty="0" err="1" smtClean="0"/>
              <a:t>aegypti</a:t>
            </a:r>
            <a:r>
              <a:rPr lang="en-US" sz="2800" dirty="0" smtClean="0"/>
              <a:t> o </a:t>
            </a:r>
            <a:r>
              <a:rPr lang="en-US" sz="2800" i="1" dirty="0" smtClean="0"/>
              <a:t>Ae. </a:t>
            </a:r>
            <a:r>
              <a:rPr lang="en-US" sz="2800" i="1" dirty="0" err="1" smtClean="0"/>
              <a:t>Albopictus</a:t>
            </a:r>
            <a:r>
              <a:rPr lang="en-US" sz="2800" i="1" dirty="0" smtClean="0"/>
              <a:t> </a:t>
            </a:r>
            <a:r>
              <a:rPr lang="en-US" sz="2800" i="1" dirty="0" err="1" smtClean="0"/>
              <a:t>infectado</a:t>
            </a:r>
            <a:r>
              <a:rPr lang="en-US" sz="2800" dirty="0" smtClean="0"/>
              <a:t>. Tome </a:t>
            </a:r>
            <a:r>
              <a:rPr lang="en-US" sz="2800" dirty="0" err="1" smtClean="0"/>
              <a:t>medidas</a:t>
            </a:r>
            <a:r>
              <a:rPr lang="en-US" sz="2800" dirty="0" smtClean="0"/>
              <a:t> para </a:t>
            </a:r>
            <a:r>
              <a:rPr lang="en-US" sz="2800" dirty="0" err="1" smtClean="0"/>
              <a:t>protegerse</a:t>
            </a:r>
            <a:r>
              <a:rPr lang="en-US" sz="2800" dirty="0" smtClean="0"/>
              <a:t> </a:t>
            </a:r>
            <a:r>
              <a:rPr lang="en-US" sz="2800" dirty="0" err="1" smtClean="0"/>
              <a:t>usted</a:t>
            </a:r>
            <a:r>
              <a:rPr lang="en-US" sz="2800" dirty="0" smtClean="0"/>
              <a:t> y a </a:t>
            </a:r>
            <a:r>
              <a:rPr lang="en-US" sz="2800" dirty="0" err="1" smtClean="0"/>
              <a:t>los</a:t>
            </a:r>
            <a:r>
              <a:rPr lang="en-US" sz="2800" dirty="0" smtClean="0"/>
              <a:t> </a:t>
            </a:r>
            <a:r>
              <a:rPr lang="en-US" sz="2800" dirty="0" err="1" smtClean="0"/>
              <a:t>demás</a:t>
            </a:r>
            <a:r>
              <a:rPr lang="en-US" sz="2800" dirty="0" smtClean="0"/>
              <a:t>.</a:t>
            </a:r>
            <a:endParaRPr lang="en-US" sz="2800" dirty="0"/>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95251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30" y="737936"/>
            <a:ext cx="5968660" cy="4170947"/>
          </a:xfrm>
        </p:spPr>
        <p:txBody>
          <a:bodyPr numCol="1" spcCol="274320">
            <a:noAutofit/>
          </a:bodyPr>
          <a:lstStyle/>
          <a:p>
            <a:r>
              <a:rPr lang="en-US" sz="2400" dirty="0" err="1" smtClean="0"/>
              <a:t>Zika</a:t>
            </a:r>
            <a:r>
              <a:rPr lang="en-US" sz="2400" dirty="0" smtClean="0"/>
              <a:t> </a:t>
            </a:r>
            <a:r>
              <a:rPr lang="en-US" sz="2400" dirty="0"/>
              <a:t>virus </a:t>
            </a:r>
            <a:r>
              <a:rPr lang="en-US" sz="2400" dirty="0" smtClean="0"/>
              <a:t>se </a:t>
            </a:r>
            <a:r>
              <a:rPr lang="en-US" sz="2400" dirty="0" err="1" smtClean="0"/>
              <a:t>transmite</a:t>
            </a:r>
            <a:r>
              <a:rPr lang="en-US" sz="2400" dirty="0" smtClean="0"/>
              <a:t> </a:t>
            </a:r>
            <a:r>
              <a:rPr lang="en-US" sz="2400" dirty="0" err="1" smtClean="0"/>
              <a:t>los</a:t>
            </a:r>
            <a:r>
              <a:rPr lang="en-US" sz="2400" dirty="0" smtClean="0"/>
              <a:t> </a:t>
            </a:r>
            <a:r>
              <a:rPr lang="en-US" sz="2400" dirty="0" err="1" smtClean="0"/>
              <a:t>humanos</a:t>
            </a:r>
            <a:r>
              <a:rPr lang="en-US" sz="2400" dirty="0" smtClean="0"/>
              <a:t> </a:t>
            </a:r>
            <a:r>
              <a:rPr lang="en-US" sz="2400" dirty="0" err="1" smtClean="0"/>
              <a:t>por</a:t>
            </a:r>
            <a:r>
              <a:rPr lang="en-US" sz="2400" dirty="0" smtClean="0"/>
              <a:t> </a:t>
            </a:r>
            <a:r>
              <a:rPr lang="en-US" sz="2400" dirty="0" err="1" smtClean="0"/>
              <a:t>medio</a:t>
            </a:r>
            <a:r>
              <a:rPr lang="en-US" sz="2400" dirty="0" smtClean="0"/>
              <a:t> de la </a:t>
            </a:r>
            <a:r>
              <a:rPr lang="en-US" sz="2400" dirty="0" err="1" smtClean="0"/>
              <a:t>picadura</a:t>
            </a:r>
            <a:r>
              <a:rPr lang="en-US" sz="2400" dirty="0" smtClean="0"/>
              <a:t> del mosquito de la </a:t>
            </a:r>
            <a:r>
              <a:rPr lang="en-US" sz="2400" dirty="0" err="1" smtClean="0"/>
              <a:t>especie</a:t>
            </a:r>
            <a:r>
              <a:rPr lang="en-US" sz="2400" dirty="0" smtClean="0"/>
              <a:t> </a:t>
            </a:r>
            <a:r>
              <a:rPr lang="en-US" sz="2400" i="1" dirty="0" err="1" smtClean="0"/>
              <a:t>Aedes</a:t>
            </a:r>
            <a:r>
              <a:rPr lang="en-US" sz="2400" i="1" dirty="0" smtClean="0"/>
              <a:t> que se </a:t>
            </a:r>
            <a:r>
              <a:rPr lang="en-US" sz="2400" i="1" dirty="0" err="1" smtClean="0"/>
              <a:t>encuentra</a:t>
            </a:r>
            <a:r>
              <a:rPr lang="en-US" sz="2400" i="1" dirty="0" smtClean="0"/>
              <a:t> </a:t>
            </a:r>
            <a:r>
              <a:rPr lang="en-US" sz="2400" i="1" dirty="0" err="1" smtClean="0"/>
              <a:t>infectado</a:t>
            </a:r>
            <a:r>
              <a:rPr lang="en-US" sz="2400" dirty="0" smtClean="0"/>
              <a:t> </a:t>
            </a:r>
            <a:r>
              <a:rPr lang="en-US" sz="2400" dirty="0"/>
              <a:t>(</a:t>
            </a:r>
            <a:r>
              <a:rPr lang="en-US" sz="2400" i="1" dirty="0"/>
              <a:t>Ae. aegypti </a:t>
            </a:r>
            <a:r>
              <a:rPr lang="en-US" sz="2400" dirty="0"/>
              <a:t>and </a:t>
            </a:r>
            <a:r>
              <a:rPr lang="en-US" sz="2400" i="1" dirty="0"/>
              <a:t>Ae. albopictus</a:t>
            </a:r>
            <a:r>
              <a:rPr lang="en-US" sz="2400" dirty="0"/>
              <a:t>). </a:t>
            </a:r>
          </a:p>
          <a:p>
            <a:r>
              <a:rPr lang="en-US" sz="2400" dirty="0" err="1" smtClean="0"/>
              <a:t>Mucha</a:t>
            </a:r>
            <a:r>
              <a:rPr lang="en-US" sz="2400" dirty="0" smtClean="0"/>
              <a:t> </a:t>
            </a:r>
            <a:r>
              <a:rPr lang="en-US" sz="2400" dirty="0" err="1" smtClean="0"/>
              <a:t>gente</a:t>
            </a:r>
            <a:r>
              <a:rPr lang="en-US" sz="2400" dirty="0" smtClean="0"/>
              <a:t> </a:t>
            </a:r>
            <a:r>
              <a:rPr lang="en-US" sz="2400" dirty="0" err="1" smtClean="0"/>
              <a:t>infectada</a:t>
            </a:r>
            <a:r>
              <a:rPr lang="en-US" sz="2400" dirty="0" smtClean="0"/>
              <a:t> </a:t>
            </a:r>
            <a:r>
              <a:rPr lang="en-US" sz="2400" dirty="0" err="1" smtClean="0"/>
              <a:t>por</a:t>
            </a:r>
            <a:r>
              <a:rPr lang="en-US" sz="2400" dirty="0" smtClean="0"/>
              <a:t> </a:t>
            </a:r>
            <a:r>
              <a:rPr lang="en-US" sz="2400" dirty="0" err="1" smtClean="0"/>
              <a:t>Zika</a:t>
            </a:r>
            <a:r>
              <a:rPr lang="en-US" sz="2400" dirty="0" smtClean="0"/>
              <a:t> virus no </a:t>
            </a:r>
            <a:r>
              <a:rPr lang="en-US" sz="2400" dirty="0" err="1" smtClean="0"/>
              <a:t>presenta</a:t>
            </a:r>
            <a:r>
              <a:rPr lang="en-US" sz="2400" dirty="0" smtClean="0"/>
              <a:t> </a:t>
            </a:r>
            <a:r>
              <a:rPr lang="en-US" sz="2400" dirty="0" err="1" smtClean="0"/>
              <a:t>síntomas</a:t>
            </a:r>
            <a:r>
              <a:rPr lang="en-US" sz="2400" dirty="0" smtClean="0"/>
              <a:t> o </a:t>
            </a:r>
            <a:r>
              <a:rPr lang="en-US" sz="2400" dirty="0" err="1" smtClean="0"/>
              <a:t>únicamente</a:t>
            </a:r>
            <a:r>
              <a:rPr lang="en-US" sz="2400" dirty="0" smtClean="0"/>
              <a:t> </a:t>
            </a:r>
            <a:r>
              <a:rPr lang="en-US" sz="2400" dirty="0" err="1" smtClean="0"/>
              <a:t>tiene</a:t>
            </a:r>
            <a:r>
              <a:rPr lang="en-US" sz="2400" dirty="0" smtClean="0"/>
              <a:t> </a:t>
            </a:r>
            <a:r>
              <a:rPr lang="en-US" sz="2400" dirty="0" err="1" smtClean="0"/>
              <a:t>sintomatología</a:t>
            </a:r>
            <a:r>
              <a:rPr lang="en-US" sz="2400" dirty="0" smtClean="0"/>
              <a:t> </a:t>
            </a:r>
            <a:r>
              <a:rPr lang="en-US" sz="2400" dirty="0" err="1" smtClean="0"/>
              <a:t>leve</a:t>
            </a:r>
            <a:r>
              <a:rPr lang="en-US" sz="2400" dirty="0" smtClean="0"/>
              <a:t>.</a:t>
            </a:r>
            <a:endParaRPr lang="en-US" sz="2400" dirty="0"/>
          </a:p>
          <a:p>
            <a:r>
              <a:rPr lang="en-US" sz="2400" dirty="0" smtClean="0"/>
              <a:t>La </a:t>
            </a:r>
            <a:r>
              <a:rPr lang="en-US" sz="2400" dirty="0" err="1" smtClean="0"/>
              <a:t>infección</a:t>
            </a:r>
            <a:r>
              <a:rPr lang="en-US" sz="2400" dirty="0" smtClean="0"/>
              <a:t> </a:t>
            </a:r>
            <a:r>
              <a:rPr lang="en-US" sz="2400" dirty="0" err="1" smtClean="0"/>
              <a:t>por</a:t>
            </a:r>
            <a:r>
              <a:rPr lang="en-US" sz="2400" dirty="0" smtClean="0"/>
              <a:t> </a:t>
            </a:r>
            <a:r>
              <a:rPr lang="en-US" sz="2400" dirty="0" err="1" smtClean="0"/>
              <a:t>Zika</a:t>
            </a:r>
            <a:r>
              <a:rPr lang="en-US" sz="2400" dirty="0" smtClean="0"/>
              <a:t> </a:t>
            </a:r>
            <a:r>
              <a:rPr lang="en-US" sz="2400" dirty="0"/>
              <a:t>virus </a:t>
            </a:r>
            <a:r>
              <a:rPr lang="en-US" sz="2400" dirty="0" err="1" smtClean="0"/>
              <a:t>durante</a:t>
            </a:r>
            <a:r>
              <a:rPr lang="en-US" sz="2400" dirty="0" smtClean="0"/>
              <a:t> el </a:t>
            </a:r>
            <a:r>
              <a:rPr lang="en-US" sz="2400" dirty="0" err="1" smtClean="0"/>
              <a:t>embarazo</a:t>
            </a:r>
            <a:r>
              <a:rPr lang="en-US" sz="2400" dirty="0" smtClean="0"/>
              <a:t> </a:t>
            </a:r>
            <a:r>
              <a:rPr lang="en-US" sz="2400" dirty="0" err="1" smtClean="0"/>
              <a:t>puede</a:t>
            </a:r>
            <a:r>
              <a:rPr lang="en-US" sz="2400" dirty="0" smtClean="0"/>
              <a:t> </a:t>
            </a:r>
            <a:r>
              <a:rPr lang="en-US" sz="2400" dirty="0" err="1" smtClean="0"/>
              <a:t>provocar</a:t>
            </a:r>
            <a:r>
              <a:rPr lang="en-US" sz="2400" dirty="0" smtClean="0"/>
              <a:t> </a:t>
            </a:r>
            <a:r>
              <a:rPr lang="en-US" sz="2400" dirty="0" err="1" smtClean="0"/>
              <a:t>microcefalia</a:t>
            </a:r>
            <a:r>
              <a:rPr lang="en-US" sz="2400" dirty="0" smtClean="0"/>
              <a:t> y </a:t>
            </a:r>
            <a:r>
              <a:rPr lang="en-US" sz="2400" dirty="0" err="1" smtClean="0"/>
              <a:t>otros</a:t>
            </a:r>
            <a:r>
              <a:rPr lang="en-US" sz="2400" dirty="0" smtClean="0"/>
              <a:t> </a:t>
            </a:r>
            <a:r>
              <a:rPr lang="en-US" sz="2400" dirty="0" err="1" smtClean="0"/>
              <a:t>defectos</a:t>
            </a:r>
            <a:r>
              <a:rPr lang="en-US" sz="2400" dirty="0" smtClean="0"/>
              <a:t> </a:t>
            </a:r>
            <a:r>
              <a:rPr lang="en-US" sz="2400" dirty="0" err="1" smtClean="0"/>
              <a:t>cerebrales</a:t>
            </a:r>
            <a:r>
              <a:rPr lang="en-US" sz="2400" dirty="0" smtClean="0"/>
              <a:t> </a:t>
            </a:r>
            <a:r>
              <a:rPr lang="en-US" sz="2400" dirty="0" err="1" smtClean="0"/>
              <a:t>severos</a:t>
            </a:r>
            <a:r>
              <a:rPr lang="en-US" sz="2400" dirty="0" smtClean="0"/>
              <a:t>.</a:t>
            </a:r>
            <a:endParaRPr lang="en-US" sz="2400" dirty="0"/>
          </a:p>
        </p:txBody>
      </p:sp>
      <p:sp>
        <p:nvSpPr>
          <p:cNvPr id="3" name="Title 2"/>
          <p:cNvSpPr>
            <a:spLocks noGrp="1"/>
          </p:cNvSpPr>
          <p:nvPr>
            <p:ph type="title"/>
          </p:nvPr>
        </p:nvSpPr>
        <p:spPr>
          <a:xfrm>
            <a:off x="143382" y="361905"/>
            <a:ext cx="5270986" cy="921836"/>
          </a:xfrm>
        </p:spPr>
        <p:txBody>
          <a:bodyPr>
            <a:normAutofit/>
          </a:bodyPr>
          <a:lstStyle/>
          <a:p>
            <a:r>
              <a:rPr lang="en-US" sz="2500" b="1" dirty="0" err="1" smtClean="0">
                <a:solidFill>
                  <a:srgbClr val="005DAA"/>
                </a:solidFill>
                <a:latin typeface="Calibri" pitchFamily="34" charset="0"/>
              </a:rPr>
              <a:t>Qué</a:t>
            </a:r>
            <a:r>
              <a:rPr lang="en-US" sz="2500" b="1" dirty="0" smtClean="0">
                <a:solidFill>
                  <a:srgbClr val="005DAA"/>
                </a:solidFill>
                <a:latin typeface="Calibri" pitchFamily="34" charset="0"/>
              </a:rPr>
              <a:t> </a:t>
            </a:r>
            <a:r>
              <a:rPr lang="en-US" sz="2500" b="1" dirty="0" err="1" smtClean="0">
                <a:solidFill>
                  <a:srgbClr val="005DAA"/>
                </a:solidFill>
                <a:latin typeface="Calibri" pitchFamily="34" charset="0"/>
              </a:rPr>
              <a:t>es</a:t>
            </a:r>
            <a:r>
              <a:rPr lang="en-US" sz="2500" b="1" dirty="0" smtClean="0">
                <a:solidFill>
                  <a:srgbClr val="005DAA"/>
                </a:solidFill>
                <a:latin typeface="Calibri" pitchFamily="34" charset="0"/>
              </a:rPr>
              <a:t> el </a:t>
            </a:r>
            <a:r>
              <a:rPr lang="en-US" sz="2500" b="1" dirty="0" err="1" smtClean="0">
                <a:solidFill>
                  <a:srgbClr val="005DAA"/>
                </a:solidFill>
                <a:latin typeface="Calibri" pitchFamily="34" charset="0"/>
              </a:rPr>
              <a:t>Zika</a:t>
            </a:r>
            <a:r>
              <a:rPr lang="en-US" sz="2500" b="1" dirty="0" smtClean="0">
                <a:solidFill>
                  <a:srgbClr val="005DAA"/>
                </a:solidFill>
                <a:latin typeface="Calibri" pitchFamily="34" charset="0"/>
              </a:rPr>
              <a:t>?</a:t>
            </a:r>
            <a:endParaRPr lang="en-US" sz="2500" b="1" dirty="0">
              <a:solidFill>
                <a:srgbClr val="005DAA"/>
              </a:solidFill>
              <a:latin typeface="Calibri" pitchFamily="34" charset="0"/>
            </a:endParaRP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012216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09" y="1058779"/>
            <a:ext cx="5738191" cy="3781666"/>
          </a:xfrm>
        </p:spPr>
        <p:txBody>
          <a:bodyPr>
            <a:normAutofit/>
          </a:bodyPr>
          <a:lstStyle/>
          <a:p>
            <a:r>
              <a:rPr lang="en-US" dirty="0" err="1" smtClean="0"/>
              <a:t>Esto</a:t>
            </a:r>
            <a:r>
              <a:rPr lang="en-US" dirty="0" smtClean="0"/>
              <a:t> </a:t>
            </a:r>
            <a:r>
              <a:rPr lang="en-US" dirty="0" err="1" smtClean="0"/>
              <a:t>es</a:t>
            </a:r>
            <a:r>
              <a:rPr lang="en-US" dirty="0" smtClean="0"/>
              <a:t> lo que se </a:t>
            </a:r>
            <a:r>
              <a:rPr lang="en-US" dirty="0" err="1" smtClean="0"/>
              <a:t>debe</a:t>
            </a:r>
            <a:r>
              <a:rPr lang="en-US" dirty="0" smtClean="0"/>
              <a:t> </a:t>
            </a:r>
            <a:r>
              <a:rPr lang="en-US" dirty="0" err="1" smtClean="0"/>
              <a:t>hacer</a:t>
            </a:r>
            <a:r>
              <a:rPr lang="en-US" dirty="0" smtClean="0"/>
              <a:t> para </a:t>
            </a:r>
            <a:r>
              <a:rPr lang="en-US" dirty="0" err="1" smtClean="0"/>
              <a:t>controlar</a:t>
            </a:r>
            <a:r>
              <a:rPr lang="en-US" dirty="0" smtClean="0"/>
              <a:t> la </a:t>
            </a:r>
            <a:r>
              <a:rPr lang="en-US" dirty="0" err="1" smtClean="0"/>
              <a:t>presencia</a:t>
            </a:r>
            <a:r>
              <a:rPr lang="en-US" dirty="0" smtClean="0"/>
              <a:t> de mosquitos </a:t>
            </a:r>
            <a:r>
              <a:rPr lang="en-US" u="sng" dirty="0" err="1" smtClean="0"/>
              <a:t>fuera</a:t>
            </a:r>
            <a:r>
              <a:rPr lang="en-US" dirty="0" smtClean="0"/>
              <a:t> de </a:t>
            </a:r>
            <a:r>
              <a:rPr lang="en-US" dirty="0" err="1" smtClean="0"/>
              <a:t>su</a:t>
            </a:r>
            <a:r>
              <a:rPr lang="en-US" dirty="0" smtClean="0"/>
              <a:t> </a:t>
            </a:r>
            <a:r>
              <a:rPr lang="en-US" dirty="0" err="1" smtClean="0"/>
              <a:t>hogar</a:t>
            </a:r>
            <a:endParaRPr lang="en-US" dirty="0"/>
          </a:p>
          <a:p>
            <a:pPr lvl="1"/>
            <a:r>
              <a:rPr lang="en-US" dirty="0" smtClean="0"/>
              <a:t>Una </a:t>
            </a:r>
            <a:r>
              <a:rPr lang="en-US" dirty="0" err="1" smtClean="0"/>
              <a:t>vez</a:t>
            </a:r>
            <a:r>
              <a:rPr lang="en-US" dirty="0" smtClean="0"/>
              <a:t> </a:t>
            </a:r>
            <a:r>
              <a:rPr lang="en-US" dirty="0" err="1" smtClean="0"/>
              <a:t>por</a:t>
            </a:r>
            <a:r>
              <a:rPr lang="en-US" dirty="0" smtClean="0"/>
              <a:t> </a:t>
            </a:r>
            <a:r>
              <a:rPr lang="en-US" dirty="0" err="1" smtClean="0"/>
              <a:t>semana</a:t>
            </a:r>
            <a:r>
              <a:rPr lang="en-US" dirty="0" smtClean="0"/>
              <a:t>, </a:t>
            </a:r>
            <a:r>
              <a:rPr lang="en-US" dirty="0" err="1" smtClean="0"/>
              <a:t>vacie</a:t>
            </a:r>
            <a:r>
              <a:rPr lang="en-US" dirty="0" smtClean="0"/>
              <a:t> y </a:t>
            </a:r>
            <a:r>
              <a:rPr lang="en-US" dirty="0" err="1" smtClean="0"/>
              <a:t>barra</a:t>
            </a:r>
            <a:r>
              <a:rPr lang="en-US" dirty="0" smtClean="0"/>
              <a:t>, </a:t>
            </a:r>
            <a:r>
              <a:rPr lang="en-US" dirty="0" err="1" smtClean="0"/>
              <a:t>voltee,cubra</a:t>
            </a:r>
            <a:r>
              <a:rPr lang="en-US" dirty="0" smtClean="0"/>
              <a:t> o tire las </a:t>
            </a:r>
            <a:r>
              <a:rPr lang="en-US" dirty="0" err="1" smtClean="0"/>
              <a:t>cosas</a:t>
            </a:r>
            <a:r>
              <a:rPr lang="en-US" dirty="0" smtClean="0"/>
              <a:t> que </a:t>
            </a:r>
            <a:r>
              <a:rPr lang="en-US" dirty="0" err="1" smtClean="0"/>
              <a:t>puedan</a:t>
            </a:r>
            <a:r>
              <a:rPr lang="en-US" dirty="0" smtClean="0"/>
              <a:t> </a:t>
            </a:r>
            <a:r>
              <a:rPr lang="en-US" dirty="0" err="1" smtClean="0"/>
              <a:t>contener</a:t>
            </a:r>
            <a:r>
              <a:rPr lang="en-US" dirty="0" smtClean="0"/>
              <a:t> y </a:t>
            </a:r>
            <a:r>
              <a:rPr lang="en-US" dirty="0" err="1" smtClean="0"/>
              <a:t>ser</a:t>
            </a:r>
            <a:r>
              <a:rPr lang="en-US" dirty="0" smtClean="0"/>
              <a:t> </a:t>
            </a:r>
            <a:r>
              <a:rPr lang="en-US" dirty="0" err="1" smtClean="0"/>
              <a:t>reservorios</a:t>
            </a:r>
            <a:r>
              <a:rPr lang="en-US" dirty="0" smtClean="0"/>
              <a:t> de </a:t>
            </a:r>
            <a:r>
              <a:rPr lang="en-US" dirty="0" err="1" smtClean="0"/>
              <a:t>agua</a:t>
            </a:r>
            <a:r>
              <a:rPr lang="en-US" dirty="0" smtClean="0"/>
              <a:t>. </a:t>
            </a:r>
            <a:endParaRPr lang="en-US" dirty="0"/>
          </a:p>
          <a:p>
            <a:pPr lvl="1"/>
            <a:r>
              <a:rPr lang="en-US" dirty="0" err="1" smtClean="0"/>
              <a:t>Cierre</a:t>
            </a:r>
            <a:r>
              <a:rPr lang="en-US" dirty="0" smtClean="0"/>
              <a:t> </a:t>
            </a:r>
            <a:r>
              <a:rPr lang="en-US" dirty="0" err="1" smtClean="0"/>
              <a:t>herméticamente</a:t>
            </a:r>
            <a:r>
              <a:rPr lang="en-US" dirty="0" smtClean="0"/>
              <a:t> </a:t>
            </a:r>
            <a:r>
              <a:rPr lang="en-US" dirty="0" err="1" smtClean="0"/>
              <a:t>los</a:t>
            </a:r>
            <a:r>
              <a:rPr lang="en-US" dirty="0" smtClean="0"/>
              <a:t> </a:t>
            </a:r>
            <a:r>
              <a:rPr lang="en-US" dirty="0" err="1" smtClean="0"/>
              <a:t>depósitos</a:t>
            </a:r>
            <a:r>
              <a:rPr lang="en-US" dirty="0" smtClean="0"/>
              <a:t> de </a:t>
            </a:r>
            <a:r>
              <a:rPr lang="en-US" dirty="0" err="1" smtClean="0"/>
              <a:t>aguaa</a:t>
            </a:r>
            <a:r>
              <a:rPr lang="en-US" dirty="0" smtClean="0"/>
              <a:t>.</a:t>
            </a:r>
            <a:endParaRPr lang="en-US" dirty="0"/>
          </a:p>
          <a:p>
            <a:pPr lvl="1"/>
            <a:r>
              <a:rPr lang="en-US" dirty="0"/>
              <a:t>Use </a:t>
            </a:r>
            <a:r>
              <a:rPr lang="en-US" dirty="0" err="1" smtClean="0"/>
              <a:t>larvicids</a:t>
            </a:r>
            <a:r>
              <a:rPr lang="en-US" dirty="0" smtClean="0"/>
              <a:t> para </a:t>
            </a:r>
            <a:r>
              <a:rPr lang="en-US" dirty="0" err="1" smtClean="0"/>
              <a:t>matar</a:t>
            </a:r>
            <a:r>
              <a:rPr lang="en-US" dirty="0" smtClean="0"/>
              <a:t> las </a:t>
            </a:r>
            <a:r>
              <a:rPr lang="en-US" dirty="0" err="1" smtClean="0"/>
              <a:t>larvas</a:t>
            </a:r>
            <a:r>
              <a:rPr lang="en-US" dirty="0" smtClean="0"/>
              <a:t> </a:t>
            </a:r>
            <a:r>
              <a:rPr lang="en-US" dirty="0" err="1" smtClean="0"/>
              <a:t>en</a:t>
            </a:r>
            <a:r>
              <a:rPr lang="en-US" dirty="0" smtClean="0"/>
              <a:t> </a:t>
            </a:r>
            <a:r>
              <a:rPr lang="en-US" dirty="0" err="1" smtClean="0"/>
              <a:t>los</a:t>
            </a:r>
            <a:r>
              <a:rPr lang="en-US" dirty="0" smtClean="0"/>
              <a:t> </a:t>
            </a:r>
            <a:r>
              <a:rPr lang="en-US" dirty="0" err="1" smtClean="0"/>
              <a:t>reservorios</a:t>
            </a:r>
            <a:r>
              <a:rPr lang="en-US" dirty="0" smtClean="0"/>
              <a:t> de </a:t>
            </a:r>
            <a:r>
              <a:rPr lang="en-US" dirty="0" err="1" smtClean="0"/>
              <a:t>agua</a:t>
            </a:r>
            <a:r>
              <a:rPr lang="en-US" dirty="0" smtClean="0"/>
              <a:t> que </a:t>
            </a:r>
            <a:r>
              <a:rPr lang="en-US" dirty="0" err="1" smtClean="0"/>
              <a:t>nopuede</a:t>
            </a:r>
            <a:r>
              <a:rPr lang="en-US" dirty="0" smtClean="0"/>
              <a:t> </a:t>
            </a:r>
            <a:r>
              <a:rPr lang="en-US" dirty="0" err="1" smtClean="0"/>
              <a:t>ser</a:t>
            </a:r>
            <a:r>
              <a:rPr lang="en-US" dirty="0" smtClean="0"/>
              <a:t> </a:t>
            </a:r>
            <a:r>
              <a:rPr lang="en-US" dirty="0" err="1" smtClean="0"/>
              <a:t>vaciasda</a:t>
            </a:r>
            <a:r>
              <a:rPr lang="en-US" dirty="0" smtClean="0"/>
              <a:t> y que no se </a:t>
            </a:r>
            <a:r>
              <a:rPr lang="en-US" dirty="0" err="1" smtClean="0"/>
              <a:t>usará</a:t>
            </a:r>
            <a:r>
              <a:rPr lang="en-US" dirty="0" smtClean="0"/>
              <a:t> para </a:t>
            </a:r>
            <a:r>
              <a:rPr lang="en-US" dirty="0" err="1" smtClean="0"/>
              <a:t>beber</a:t>
            </a:r>
            <a:r>
              <a:rPr lang="en-US" dirty="0" smtClean="0"/>
              <a:t>.</a:t>
            </a:r>
          </a:p>
          <a:p>
            <a:pPr lvl="1"/>
            <a:r>
              <a:rPr lang="en-US" dirty="0" err="1" smtClean="0"/>
              <a:t>Fumigue</a:t>
            </a:r>
            <a:r>
              <a:rPr lang="en-US" dirty="0" smtClean="0"/>
              <a:t> con </a:t>
            </a:r>
            <a:r>
              <a:rPr lang="en-US" dirty="0" err="1" smtClean="0"/>
              <a:t>insecticida</a:t>
            </a:r>
            <a:r>
              <a:rPr lang="en-US" dirty="0" smtClean="0"/>
              <a:t> para </a:t>
            </a:r>
            <a:r>
              <a:rPr lang="en-US" dirty="0" err="1" smtClean="0"/>
              <a:t>exteriores</a:t>
            </a:r>
            <a:r>
              <a:rPr lang="en-US" dirty="0" smtClean="0"/>
              <a:t>, </a:t>
            </a:r>
            <a:r>
              <a:rPr lang="en-US" dirty="0" err="1" smtClean="0"/>
              <a:t>fuera</a:t>
            </a:r>
            <a:r>
              <a:rPr lang="en-US" dirty="0" smtClean="0"/>
              <a:t> de la casa, para </a:t>
            </a:r>
            <a:r>
              <a:rPr lang="en-US" dirty="0" err="1" smtClean="0"/>
              <a:t>matar</a:t>
            </a:r>
            <a:r>
              <a:rPr lang="en-US" dirty="0" smtClean="0"/>
              <a:t> </a:t>
            </a:r>
            <a:r>
              <a:rPr lang="en-US" dirty="0" err="1" smtClean="0"/>
              <a:t>los</a:t>
            </a:r>
            <a:r>
              <a:rPr lang="en-US" dirty="0" smtClean="0"/>
              <a:t> mosquitos </a:t>
            </a:r>
            <a:r>
              <a:rPr lang="en-US" dirty="0" err="1" smtClean="0"/>
              <a:t>en</a:t>
            </a:r>
            <a:r>
              <a:rPr lang="en-US" dirty="0" smtClean="0"/>
              <a:t> las zonas </a:t>
            </a:r>
            <a:r>
              <a:rPr lang="en-US" dirty="0" err="1" smtClean="0"/>
              <a:t>donde</a:t>
            </a:r>
            <a:r>
              <a:rPr lang="en-US" dirty="0" smtClean="0"/>
              <a:t> </a:t>
            </a:r>
            <a:r>
              <a:rPr lang="en-US" dirty="0" err="1" smtClean="0"/>
              <a:t>éstos</a:t>
            </a:r>
            <a:r>
              <a:rPr lang="en-US" dirty="0" smtClean="0"/>
              <a:t> se </a:t>
            </a:r>
            <a:r>
              <a:rPr lang="en-US" dirty="0" err="1" smtClean="0"/>
              <a:t>reunen</a:t>
            </a:r>
            <a:r>
              <a:rPr lang="en-US" dirty="0" smtClean="0"/>
              <a:t> o </a:t>
            </a:r>
            <a:r>
              <a:rPr lang="en-US" dirty="0" err="1" smtClean="0"/>
              <a:t>reposan</a:t>
            </a:r>
            <a:r>
              <a:rPr lang="en-US" dirty="0" smtClean="0"/>
              <a:t>.</a:t>
            </a:r>
          </a:p>
          <a:p>
            <a:pPr lvl="1"/>
            <a:r>
              <a:rPr lang="en-US" dirty="0" smtClean="0"/>
              <a:t>Si </a:t>
            </a:r>
            <a:r>
              <a:rPr lang="en-US" dirty="0" err="1" smtClean="0"/>
              <a:t>tiene</a:t>
            </a:r>
            <a:r>
              <a:rPr lang="en-US" dirty="0" smtClean="0"/>
              <a:t> un </a:t>
            </a:r>
            <a:r>
              <a:rPr lang="en-US" dirty="0" err="1" smtClean="0"/>
              <a:t>tanque</a:t>
            </a:r>
            <a:r>
              <a:rPr lang="en-US" dirty="0" smtClean="0"/>
              <a:t> </a:t>
            </a:r>
            <a:r>
              <a:rPr lang="en-US" dirty="0" err="1" smtClean="0"/>
              <a:t>séptico</a:t>
            </a:r>
            <a:r>
              <a:rPr lang="en-US" dirty="0" smtClean="0"/>
              <a:t>, </a:t>
            </a:r>
            <a:r>
              <a:rPr lang="en-US" dirty="0" err="1" smtClean="0"/>
              <a:t>repare</a:t>
            </a:r>
            <a:r>
              <a:rPr lang="en-US" dirty="0" smtClean="0"/>
              <a:t> las </a:t>
            </a:r>
            <a:r>
              <a:rPr lang="en-US" dirty="0" err="1" smtClean="0"/>
              <a:t>fisuras</a:t>
            </a:r>
            <a:r>
              <a:rPr lang="en-US" dirty="0" smtClean="0"/>
              <a:t> o </a:t>
            </a:r>
            <a:r>
              <a:rPr lang="en-US" dirty="0" err="1" smtClean="0"/>
              <a:t>fugas</a:t>
            </a:r>
            <a:r>
              <a:rPr lang="en-US" dirty="0" smtClean="0"/>
              <a:t>.</a:t>
            </a:r>
            <a:endParaRPr lang="en-US" dirty="0"/>
          </a:p>
          <a:p>
            <a:pPr lvl="1"/>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Control de mosquitos </a:t>
            </a:r>
            <a:r>
              <a:rPr lang="en-US" sz="2800" b="1" dirty="0" err="1" smtClean="0">
                <a:solidFill>
                  <a:srgbClr val="005DAA"/>
                </a:solidFill>
                <a:latin typeface="Calibri" pitchFamily="34" charset="0"/>
              </a:rPr>
              <a:t>en</a:t>
            </a:r>
            <a:r>
              <a:rPr lang="en-US" sz="2800" b="1" dirty="0" smtClean="0">
                <a:solidFill>
                  <a:srgbClr val="005DAA"/>
                </a:solidFill>
                <a:latin typeface="Calibri" pitchFamily="34" charset="0"/>
              </a:rPr>
              <a:t> el exterior</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Woman emptying a bucket of water" title="Woman emptying a bucket of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469" y="545509"/>
            <a:ext cx="1160756" cy="4170377"/>
          </a:xfrm>
          <a:prstGeom prst="rect">
            <a:avLst/>
          </a:prstGeom>
        </p:spPr>
      </p:pic>
    </p:spTree>
    <p:extLst>
      <p:ext uri="{BB962C8B-B14F-4D97-AF65-F5344CB8AC3E}">
        <p14:creationId xmlns:p14="http://schemas.microsoft.com/office/powerpoint/2010/main" val="3550378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639" y="1110246"/>
            <a:ext cx="5587645" cy="3394472"/>
          </a:xfrm>
        </p:spPr>
        <p:txBody>
          <a:bodyPr>
            <a:normAutofit/>
          </a:bodyPr>
          <a:lstStyle/>
          <a:p>
            <a:r>
              <a:rPr lang="en-US" sz="2000" dirty="0" err="1" smtClean="0"/>
              <a:t>Esto</a:t>
            </a:r>
            <a:r>
              <a:rPr lang="en-US" sz="2000" dirty="0" smtClean="0"/>
              <a:t> </a:t>
            </a:r>
            <a:r>
              <a:rPr lang="en-US" sz="2000" dirty="0" err="1" smtClean="0"/>
              <a:t>es</a:t>
            </a:r>
            <a:r>
              <a:rPr lang="en-US" sz="2000" dirty="0" smtClean="0"/>
              <a:t> lo que se </a:t>
            </a:r>
            <a:r>
              <a:rPr lang="en-US" sz="2000" dirty="0" err="1" smtClean="0"/>
              <a:t>debe</a:t>
            </a:r>
            <a:r>
              <a:rPr lang="en-US" sz="2000" dirty="0" smtClean="0"/>
              <a:t> </a:t>
            </a:r>
            <a:r>
              <a:rPr lang="en-US" sz="2000" dirty="0" err="1" smtClean="0"/>
              <a:t>hacer</a:t>
            </a:r>
            <a:r>
              <a:rPr lang="en-US" sz="2000" dirty="0" smtClean="0"/>
              <a:t> para </a:t>
            </a:r>
            <a:r>
              <a:rPr lang="en-US" sz="2000" dirty="0" err="1" smtClean="0"/>
              <a:t>controlar</a:t>
            </a:r>
            <a:r>
              <a:rPr lang="en-US" sz="2000" dirty="0" smtClean="0"/>
              <a:t> </a:t>
            </a:r>
            <a:r>
              <a:rPr lang="en-US" sz="2000" dirty="0" err="1" smtClean="0"/>
              <a:t>los</a:t>
            </a:r>
            <a:r>
              <a:rPr lang="en-US" sz="2000" dirty="0" smtClean="0"/>
              <a:t> mosquitos </a:t>
            </a:r>
            <a:r>
              <a:rPr lang="en-US" sz="2000" u="sng" dirty="0" err="1" smtClean="0"/>
              <a:t>dentro</a:t>
            </a:r>
            <a:r>
              <a:rPr lang="en-US" sz="2000" dirty="0" smtClean="0"/>
              <a:t> de </a:t>
            </a:r>
            <a:r>
              <a:rPr lang="en-US" sz="2000" dirty="0" err="1" smtClean="0"/>
              <a:t>su</a:t>
            </a:r>
            <a:r>
              <a:rPr lang="en-US" sz="2000" dirty="0" smtClean="0"/>
              <a:t> </a:t>
            </a:r>
            <a:r>
              <a:rPr lang="en-US" sz="2000" dirty="0" err="1" smtClean="0"/>
              <a:t>hogar</a:t>
            </a:r>
            <a:r>
              <a:rPr lang="en-US" sz="2000" dirty="0" smtClean="0"/>
              <a:t>:</a:t>
            </a:r>
            <a:endParaRPr lang="en-US" sz="2000" dirty="0"/>
          </a:p>
          <a:p>
            <a:pPr lvl="1"/>
            <a:r>
              <a:rPr lang="en-US" sz="1800" dirty="0" err="1" smtClean="0"/>
              <a:t>Coloque</a:t>
            </a:r>
            <a:r>
              <a:rPr lang="en-US" sz="1800" dirty="0" smtClean="0"/>
              <a:t> </a:t>
            </a:r>
            <a:r>
              <a:rPr lang="en-US" sz="1800" dirty="0" err="1" smtClean="0"/>
              <a:t>mallas</a:t>
            </a:r>
            <a:r>
              <a:rPr lang="en-US" sz="1800" dirty="0" smtClean="0"/>
              <a:t> </a:t>
            </a:r>
            <a:r>
              <a:rPr lang="en-US" sz="1800" dirty="0" err="1" smtClean="0"/>
              <a:t>en</a:t>
            </a:r>
            <a:r>
              <a:rPr lang="en-US" sz="1800" dirty="0" smtClean="0"/>
              <a:t> las </a:t>
            </a:r>
            <a:r>
              <a:rPr lang="en-US" sz="1800" dirty="0" err="1" smtClean="0"/>
              <a:t>puertas</a:t>
            </a:r>
            <a:r>
              <a:rPr lang="en-US" sz="1800" dirty="0" smtClean="0"/>
              <a:t> y </a:t>
            </a:r>
            <a:r>
              <a:rPr lang="en-US" sz="1800" dirty="0" err="1" smtClean="0"/>
              <a:t>ventanas</a:t>
            </a:r>
            <a:r>
              <a:rPr lang="en-US" sz="1800" dirty="0" smtClean="0"/>
              <a:t>.</a:t>
            </a:r>
            <a:endParaRPr lang="en-US" sz="1800" dirty="0"/>
          </a:p>
          <a:p>
            <a:pPr lvl="1"/>
            <a:r>
              <a:rPr lang="en-US" sz="1800" dirty="0"/>
              <a:t>Use </a:t>
            </a:r>
            <a:r>
              <a:rPr lang="en-US" sz="1800" dirty="0" err="1" smtClean="0"/>
              <a:t>aire</a:t>
            </a:r>
            <a:r>
              <a:rPr lang="en-US" sz="1800" dirty="0" smtClean="0"/>
              <a:t> </a:t>
            </a:r>
            <a:r>
              <a:rPr lang="en-US" sz="1800" dirty="0" err="1" smtClean="0"/>
              <a:t>acondicionado</a:t>
            </a:r>
            <a:r>
              <a:rPr lang="en-US" sz="1800" dirty="0" smtClean="0"/>
              <a:t> de </a:t>
            </a:r>
            <a:r>
              <a:rPr lang="en-US" sz="1800" dirty="0" err="1" smtClean="0"/>
              <a:t>ser</a:t>
            </a:r>
            <a:r>
              <a:rPr lang="en-US" sz="1800" dirty="0" smtClean="0"/>
              <a:t> </a:t>
            </a:r>
            <a:r>
              <a:rPr lang="en-US" sz="1800" dirty="0" err="1" smtClean="0"/>
              <a:t>posible</a:t>
            </a:r>
            <a:endParaRPr lang="en-US" sz="1800" dirty="0"/>
          </a:p>
          <a:p>
            <a:pPr lvl="1"/>
            <a:r>
              <a:rPr lang="en-US" sz="1800" dirty="0" smtClean="0"/>
              <a:t>Una </a:t>
            </a:r>
            <a:r>
              <a:rPr lang="en-US" sz="1800" dirty="0" err="1"/>
              <a:t>vez</a:t>
            </a:r>
            <a:r>
              <a:rPr lang="en-US" sz="1800" dirty="0"/>
              <a:t> </a:t>
            </a:r>
            <a:r>
              <a:rPr lang="en-US" sz="1800" dirty="0" err="1"/>
              <a:t>por</a:t>
            </a:r>
            <a:r>
              <a:rPr lang="en-US" sz="1800" dirty="0"/>
              <a:t> </a:t>
            </a:r>
            <a:r>
              <a:rPr lang="en-US" sz="1800" dirty="0" err="1" smtClean="0"/>
              <a:t>semana</a:t>
            </a:r>
            <a:r>
              <a:rPr lang="en-US" sz="1800" dirty="0" smtClean="0"/>
              <a:t>, </a:t>
            </a:r>
            <a:r>
              <a:rPr lang="en-US" sz="1800" dirty="0" err="1" smtClean="0"/>
              <a:t>vacie</a:t>
            </a:r>
            <a:r>
              <a:rPr lang="en-US" sz="1800" dirty="0" smtClean="0"/>
              <a:t>, </a:t>
            </a:r>
            <a:r>
              <a:rPr lang="en-US" sz="1800" dirty="0" err="1" smtClean="0"/>
              <a:t>barra</a:t>
            </a:r>
            <a:r>
              <a:rPr lang="en-US" sz="1800" dirty="0" smtClean="0"/>
              <a:t>, </a:t>
            </a:r>
            <a:r>
              <a:rPr lang="en-US" sz="1800" dirty="0" err="1" smtClean="0"/>
              <a:t>voltee</a:t>
            </a:r>
            <a:r>
              <a:rPr lang="en-US" sz="1800" dirty="0" smtClean="0"/>
              <a:t> o tire las </a:t>
            </a:r>
            <a:r>
              <a:rPr lang="en-US" sz="1800" dirty="0" err="1" smtClean="0"/>
              <a:t>cosas</a:t>
            </a:r>
            <a:r>
              <a:rPr lang="en-US" sz="1800" dirty="0" smtClean="0"/>
              <a:t> que </a:t>
            </a:r>
            <a:r>
              <a:rPr lang="en-US" sz="1800" dirty="0" err="1" smtClean="0"/>
              <a:t>contienen</a:t>
            </a:r>
            <a:r>
              <a:rPr lang="en-US" sz="1800" dirty="0" smtClean="0"/>
              <a:t> </a:t>
            </a:r>
            <a:r>
              <a:rPr lang="en-US" sz="1800" dirty="0" err="1" smtClean="0"/>
              <a:t>agua</a:t>
            </a:r>
            <a:r>
              <a:rPr lang="en-US" sz="1800" dirty="0" smtClean="0"/>
              <a:t>.</a:t>
            </a:r>
            <a:endParaRPr lang="en-US" sz="1800" dirty="0"/>
          </a:p>
          <a:p>
            <a:pPr lvl="1"/>
            <a:r>
              <a:rPr lang="en-US" sz="1800" dirty="0" smtClean="0"/>
              <a:t>Si </a:t>
            </a:r>
            <a:r>
              <a:rPr lang="en-US" sz="1800" dirty="0" err="1" smtClean="0"/>
              <a:t>tiene</a:t>
            </a:r>
            <a:r>
              <a:rPr lang="en-US" sz="1800" dirty="0" smtClean="0"/>
              <a:t> mosquitos </a:t>
            </a:r>
            <a:r>
              <a:rPr lang="en-US" sz="1800" dirty="0" err="1" smtClean="0"/>
              <a:t>dentro</a:t>
            </a:r>
            <a:r>
              <a:rPr lang="en-US" sz="1800" dirty="0" smtClean="0"/>
              <a:t> de la casa, use un spray de </a:t>
            </a:r>
            <a:r>
              <a:rPr lang="en-US" sz="1800" dirty="0" err="1" smtClean="0"/>
              <a:t>insecticida</a:t>
            </a:r>
            <a:r>
              <a:rPr lang="en-US" sz="1800" dirty="0" smtClean="0"/>
              <a:t> para </a:t>
            </a:r>
            <a:r>
              <a:rPr lang="en-US" sz="1800" dirty="0" err="1" smtClean="0"/>
              <a:t>interiores</a:t>
            </a:r>
            <a:r>
              <a:rPr lang="en-US" sz="1800" dirty="0" smtClean="0"/>
              <a:t>.</a:t>
            </a:r>
            <a:endParaRPr lang="en-US" sz="1800" dirty="0"/>
          </a:p>
          <a:p>
            <a:pPr lvl="2"/>
            <a:r>
              <a:rPr lang="en-US" sz="1600" dirty="0" err="1" smtClean="0"/>
              <a:t>Cuando</a:t>
            </a:r>
            <a:r>
              <a:rPr lang="en-US" sz="1600" dirty="0" smtClean="0"/>
              <a:t> </a:t>
            </a:r>
            <a:r>
              <a:rPr lang="en-US" sz="1600" dirty="0" err="1" smtClean="0"/>
              <a:t>utilice</a:t>
            </a:r>
            <a:r>
              <a:rPr lang="en-US" sz="1600" dirty="0" smtClean="0"/>
              <a:t> </a:t>
            </a:r>
            <a:r>
              <a:rPr lang="en-US" sz="1600" dirty="0" err="1" smtClean="0"/>
              <a:t>insecticidas</a:t>
            </a:r>
            <a:r>
              <a:rPr lang="en-US" sz="1600" dirty="0" smtClean="0"/>
              <a:t>, </a:t>
            </a:r>
            <a:r>
              <a:rPr lang="en-US" sz="1600" dirty="0" err="1" smtClean="0"/>
              <a:t>siga</a:t>
            </a:r>
            <a:r>
              <a:rPr lang="en-US" sz="1600" dirty="0" smtClean="0"/>
              <a:t> </a:t>
            </a:r>
            <a:r>
              <a:rPr lang="en-US" sz="1600" dirty="0" err="1" smtClean="0"/>
              <a:t>estrictamente</a:t>
            </a:r>
            <a:r>
              <a:rPr lang="en-US" sz="1600" dirty="0" smtClean="0"/>
              <a:t> las </a:t>
            </a:r>
            <a:r>
              <a:rPr lang="en-US" sz="1600" dirty="0" err="1" smtClean="0"/>
              <a:t>instrucciones</a:t>
            </a:r>
            <a:r>
              <a:rPr lang="en-US" sz="1600" dirty="0" smtClean="0"/>
              <a:t>.</a:t>
            </a:r>
            <a:endParaRPr lang="en-US" sz="1600" dirty="0"/>
          </a:p>
          <a:p>
            <a:endParaRPr lang="en-US" sz="20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Control de mosquitos </a:t>
            </a:r>
            <a:r>
              <a:rPr lang="en-US" sz="2800" b="1" dirty="0" err="1" smtClean="0">
                <a:solidFill>
                  <a:srgbClr val="005DAA"/>
                </a:solidFill>
                <a:latin typeface="Calibri" pitchFamily="34" charset="0"/>
              </a:rPr>
              <a:t>dentro</a:t>
            </a:r>
            <a:r>
              <a:rPr lang="en-US" sz="2800" b="1" dirty="0" smtClean="0">
                <a:solidFill>
                  <a:srgbClr val="005DAA"/>
                </a:solidFill>
                <a:latin typeface="Calibri" pitchFamily="34" charset="0"/>
              </a:rPr>
              <a:t> de casa</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House showing screen door" title="House showing screen d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909" y="1110246"/>
            <a:ext cx="3548361" cy="2774818"/>
          </a:xfrm>
          <a:prstGeom prst="rect">
            <a:avLst/>
          </a:prstGeom>
        </p:spPr>
      </p:pic>
    </p:spTree>
    <p:extLst>
      <p:ext uri="{BB962C8B-B14F-4D97-AF65-F5344CB8AC3E}">
        <p14:creationId xmlns:p14="http://schemas.microsoft.com/office/powerpoint/2010/main" val="890072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173" y="1283741"/>
            <a:ext cx="4957169" cy="3394472"/>
          </a:xfrm>
        </p:spPr>
        <p:txBody>
          <a:bodyPr>
            <a:normAutofit lnSpcReduction="10000"/>
          </a:bodyPr>
          <a:lstStyle/>
          <a:p>
            <a:r>
              <a:rPr lang="en-US" dirty="0"/>
              <a:t>Use </a:t>
            </a:r>
            <a:r>
              <a:rPr lang="en-US" dirty="0" err="1" smtClean="0"/>
              <a:t>solamente</a:t>
            </a:r>
            <a:r>
              <a:rPr lang="en-US" dirty="0" smtClean="0"/>
              <a:t> </a:t>
            </a:r>
            <a:r>
              <a:rPr lang="en-US" dirty="0" err="1" smtClean="0"/>
              <a:t>repelentes</a:t>
            </a:r>
            <a:r>
              <a:rPr lang="en-US" dirty="0" smtClean="0"/>
              <a:t> </a:t>
            </a:r>
            <a:r>
              <a:rPr lang="en-US" dirty="0" err="1" smtClean="0"/>
              <a:t>registrados</a:t>
            </a:r>
            <a:r>
              <a:rPr lang="en-US" dirty="0" smtClean="0"/>
              <a:t>. </a:t>
            </a:r>
            <a:endParaRPr lang="en-US" dirty="0"/>
          </a:p>
          <a:p>
            <a:pPr lvl="1"/>
            <a:r>
              <a:rPr lang="en-US" dirty="0"/>
              <a:t>Use </a:t>
            </a:r>
            <a:r>
              <a:rPr lang="en-US" dirty="0" err="1" smtClean="0"/>
              <a:t>repelent</a:t>
            </a:r>
            <a:r>
              <a:rPr lang="en-US" dirty="0" smtClean="0"/>
              <a:t> con </a:t>
            </a:r>
            <a:r>
              <a:rPr lang="en-US" dirty="0" err="1" smtClean="0"/>
              <a:t>alguno</a:t>
            </a:r>
            <a:r>
              <a:rPr lang="en-US" dirty="0" smtClean="0"/>
              <a:t> de </a:t>
            </a:r>
            <a:r>
              <a:rPr lang="en-US" dirty="0" err="1" smtClean="0"/>
              <a:t>los</a:t>
            </a:r>
            <a:r>
              <a:rPr lang="en-US" dirty="0" smtClean="0"/>
              <a:t> </a:t>
            </a:r>
            <a:r>
              <a:rPr lang="en-US" dirty="0" err="1" smtClean="0"/>
              <a:t>siguoentes</a:t>
            </a:r>
            <a:r>
              <a:rPr lang="en-US" dirty="0" smtClean="0"/>
              <a:t> ingredients </a:t>
            </a:r>
            <a:r>
              <a:rPr lang="en-US" dirty="0" err="1" smtClean="0"/>
              <a:t>activos</a:t>
            </a:r>
            <a:r>
              <a:rPr lang="en-US" dirty="0" smtClean="0"/>
              <a:t> : </a:t>
            </a:r>
            <a:r>
              <a:rPr lang="en-US" dirty="0"/>
              <a:t>DEET, picaridin, </a:t>
            </a:r>
            <a:r>
              <a:rPr lang="en-US" dirty="0" smtClean="0"/>
              <a:t>IR3535</a:t>
            </a:r>
            <a:r>
              <a:rPr lang="en-US" dirty="0"/>
              <a:t>, </a:t>
            </a:r>
            <a:r>
              <a:rPr lang="en-US" dirty="0" smtClean="0"/>
              <a:t>o </a:t>
            </a:r>
            <a:r>
              <a:rPr lang="en-US" dirty="0" err="1" smtClean="0"/>
              <a:t>aceite</a:t>
            </a:r>
            <a:r>
              <a:rPr lang="en-US" dirty="0" smtClean="0"/>
              <a:t> de </a:t>
            </a:r>
            <a:r>
              <a:rPr lang="en-US" dirty="0" err="1" smtClean="0"/>
              <a:t>limón</a:t>
            </a:r>
            <a:r>
              <a:rPr lang="en-US" dirty="0" smtClean="0"/>
              <a:t>-eucalyptus, para-</a:t>
            </a:r>
            <a:r>
              <a:rPr lang="en-US" dirty="0" err="1" smtClean="0"/>
              <a:t>menthane</a:t>
            </a:r>
            <a:r>
              <a:rPr lang="en-US" dirty="0" smtClean="0"/>
              <a:t>-diol, o 2-undecanone.</a:t>
            </a:r>
          </a:p>
          <a:p>
            <a:r>
              <a:rPr lang="en-US" dirty="0" err="1" smtClean="0"/>
              <a:t>Siga</a:t>
            </a:r>
            <a:r>
              <a:rPr lang="en-US" dirty="0" smtClean="0"/>
              <a:t> </a:t>
            </a:r>
            <a:r>
              <a:rPr lang="en-US" dirty="0" err="1" smtClean="0"/>
              <a:t>estrictamente</a:t>
            </a:r>
            <a:r>
              <a:rPr lang="en-US" dirty="0" smtClean="0"/>
              <a:t> las </a:t>
            </a:r>
            <a:r>
              <a:rPr lang="en-US" dirty="0" err="1" smtClean="0"/>
              <a:t>instrucciones</a:t>
            </a:r>
            <a:r>
              <a:rPr lang="en-US" dirty="0" smtClean="0"/>
              <a:t> de la </a:t>
            </a:r>
            <a:r>
              <a:rPr lang="en-US" dirty="0" err="1" smtClean="0"/>
              <a:t>etiqueta</a:t>
            </a:r>
            <a:r>
              <a:rPr lang="en-US" dirty="0" smtClean="0"/>
              <a:t> del </a:t>
            </a:r>
            <a:r>
              <a:rPr lang="en-US" dirty="0" err="1" smtClean="0"/>
              <a:t>producto</a:t>
            </a:r>
            <a:r>
              <a:rPr lang="en-US" dirty="0" smtClean="0"/>
              <a:t>.</a:t>
            </a:r>
            <a:endParaRPr lang="en-US" dirty="0"/>
          </a:p>
          <a:p>
            <a:r>
              <a:rPr lang="en-US" dirty="0" smtClean="0"/>
              <a:t>No </a:t>
            </a:r>
            <a:r>
              <a:rPr lang="en-US" dirty="0" err="1" smtClean="0"/>
              <a:t>aplique</a:t>
            </a:r>
            <a:r>
              <a:rPr lang="en-US" dirty="0" smtClean="0"/>
              <a:t> el spray </a:t>
            </a:r>
            <a:r>
              <a:rPr lang="en-US" dirty="0" err="1" smtClean="0"/>
              <a:t>repelente</a:t>
            </a:r>
            <a:r>
              <a:rPr lang="en-US" dirty="0" smtClean="0"/>
              <a:t> </a:t>
            </a:r>
            <a:r>
              <a:rPr lang="en-US" dirty="0" err="1" smtClean="0"/>
              <a:t>directamente</a:t>
            </a:r>
            <a:r>
              <a:rPr lang="en-US" dirty="0" smtClean="0"/>
              <a:t> </a:t>
            </a:r>
            <a:r>
              <a:rPr lang="en-US" dirty="0" err="1" smtClean="0"/>
              <a:t>sobre</a:t>
            </a:r>
            <a:r>
              <a:rPr lang="en-US" dirty="0" smtClean="0"/>
              <a:t> la </a:t>
            </a:r>
            <a:r>
              <a:rPr lang="en-US" dirty="0" err="1" smtClean="0"/>
              <a:t>piel</a:t>
            </a:r>
            <a:r>
              <a:rPr lang="en-US" dirty="0" smtClean="0"/>
              <a:t>, </a:t>
            </a:r>
            <a:r>
              <a:rPr lang="en-US" dirty="0" err="1" smtClean="0"/>
              <a:t>bajo</a:t>
            </a:r>
            <a:r>
              <a:rPr lang="en-US" dirty="0" smtClean="0"/>
              <a:t> la </a:t>
            </a:r>
            <a:r>
              <a:rPr lang="en-US" dirty="0" err="1" smtClean="0"/>
              <a:t>ropa</a:t>
            </a:r>
            <a:r>
              <a:rPr lang="en-US" dirty="0" smtClean="0"/>
              <a:t>.</a:t>
            </a:r>
            <a:endParaRPr lang="en-US" dirty="0"/>
          </a:p>
          <a:p>
            <a:r>
              <a:rPr lang="en-US" dirty="0" smtClean="0"/>
              <a:t>Si </a:t>
            </a:r>
            <a:r>
              <a:rPr lang="en-US" dirty="0" err="1" smtClean="0"/>
              <a:t>usa</a:t>
            </a:r>
            <a:r>
              <a:rPr lang="en-US" dirty="0" smtClean="0"/>
              <a:t> protector solar al </a:t>
            </a:r>
            <a:r>
              <a:rPr lang="en-US" dirty="0" err="1" smtClean="0"/>
              <a:t>mismo</a:t>
            </a:r>
            <a:r>
              <a:rPr lang="en-US" dirty="0" smtClean="0"/>
              <a:t> </a:t>
            </a:r>
            <a:r>
              <a:rPr lang="en-US" dirty="0" err="1" smtClean="0"/>
              <a:t>tiempo</a:t>
            </a:r>
            <a:r>
              <a:rPr lang="en-US" dirty="0" smtClean="0"/>
              <a:t>, </a:t>
            </a:r>
            <a:r>
              <a:rPr lang="en-US" dirty="0" err="1" smtClean="0"/>
              <a:t>apliquelo</a:t>
            </a:r>
            <a:r>
              <a:rPr lang="en-US" dirty="0" smtClean="0"/>
              <a:t> antes de </a:t>
            </a:r>
            <a:r>
              <a:rPr lang="en-US" dirty="0" err="1" smtClean="0"/>
              <a:t>aplicar</a:t>
            </a:r>
            <a:r>
              <a:rPr lang="en-US" dirty="0" smtClean="0"/>
              <a:t> el </a:t>
            </a:r>
            <a:r>
              <a:rPr lang="en-US" dirty="0" err="1" smtClean="0"/>
              <a:t>insecticida</a:t>
            </a:r>
            <a:r>
              <a:rPr lang="en-US" dirty="0" smtClean="0"/>
              <a:t> </a:t>
            </a:r>
            <a:r>
              <a:rPr lang="en-US" dirty="0" err="1" smtClean="0"/>
              <a:t>repelente</a:t>
            </a:r>
            <a:r>
              <a:rPr lang="en-US" dirty="0" smtClean="0"/>
              <a:t>.</a:t>
            </a:r>
            <a:endParaRPr lang="en-US" dirty="0"/>
          </a:p>
          <a:p>
            <a:pPr lvl="1"/>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smtClean="0">
                <a:solidFill>
                  <a:srgbClr val="005DAA"/>
                </a:solidFill>
                <a:latin typeface="Calibri" pitchFamily="34" charset="0"/>
              </a:rPr>
              <a:t>Usar</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repelente</a:t>
            </a:r>
            <a:r>
              <a:rPr lang="en-US" sz="2800" b="1" dirty="0" smtClean="0">
                <a:solidFill>
                  <a:srgbClr val="005DAA"/>
                </a:solidFill>
                <a:latin typeface="Calibri" pitchFamily="34" charset="0"/>
              </a:rPr>
              <a:t> para </a:t>
            </a:r>
            <a:r>
              <a:rPr lang="en-US" sz="2800" b="1" dirty="0" err="1" smtClean="0">
                <a:solidFill>
                  <a:srgbClr val="005DAA"/>
                </a:solidFill>
                <a:latin typeface="Calibri" pitchFamily="34" charset="0"/>
              </a:rPr>
              <a:t>insectos</a:t>
            </a:r>
            <a:endParaRPr lang="en-US" sz="2800" b="1" dirty="0">
              <a:solidFill>
                <a:srgbClr val="005DAA"/>
              </a:solidFill>
              <a:latin typeface="Calibri" pitchFamily="34" charset="0"/>
            </a:endParaRPr>
          </a:p>
        </p:txBody>
      </p:sp>
      <p:pic>
        <p:nvPicPr>
          <p:cNvPr id="4" name="Picture 3"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822823"/>
            <a:ext cx="2429741" cy="3144371"/>
          </a:xfrm>
          <a:prstGeom prst="rect">
            <a:avLst/>
          </a:prstGeom>
        </p:spPr>
      </p:pic>
    </p:spTree>
    <p:extLst>
      <p:ext uri="{BB962C8B-B14F-4D97-AF65-F5344CB8AC3E}">
        <p14:creationId xmlns:p14="http://schemas.microsoft.com/office/powerpoint/2010/main" val="1621846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3" y="1219199"/>
            <a:ext cx="5535522" cy="3733540"/>
          </a:xfrm>
        </p:spPr>
        <p:txBody>
          <a:bodyPr>
            <a:noAutofit/>
          </a:bodyPr>
          <a:lstStyle/>
          <a:p>
            <a:pPr lvl="0"/>
            <a:r>
              <a:rPr lang="en-US" sz="2000" dirty="0" err="1" smtClean="0"/>
              <a:t>Cubra</a:t>
            </a:r>
            <a:r>
              <a:rPr lang="en-US" sz="2000" dirty="0" smtClean="0"/>
              <a:t> la </a:t>
            </a:r>
            <a:r>
              <a:rPr lang="en-US" sz="2000" dirty="0" err="1" smtClean="0"/>
              <a:t>piel</a:t>
            </a:r>
            <a:r>
              <a:rPr lang="en-US" sz="2000" dirty="0" smtClean="0"/>
              <a:t> </a:t>
            </a:r>
            <a:r>
              <a:rPr lang="en-US" sz="2000" dirty="0" err="1" smtClean="0"/>
              <a:t>expuesta</a:t>
            </a:r>
            <a:endParaRPr lang="en-US" sz="2000" dirty="0"/>
          </a:p>
          <a:p>
            <a:pPr lvl="1"/>
            <a:r>
              <a:rPr lang="en-US" sz="2000" dirty="0" smtClean="0"/>
              <a:t>Use </a:t>
            </a:r>
            <a:r>
              <a:rPr lang="en-US" sz="2000" dirty="0" err="1" smtClean="0"/>
              <a:t>camisas</a:t>
            </a:r>
            <a:r>
              <a:rPr lang="en-US" sz="2000" dirty="0" smtClean="0"/>
              <a:t> de manga </a:t>
            </a:r>
            <a:r>
              <a:rPr lang="en-US" sz="2000" dirty="0" err="1" smtClean="0"/>
              <a:t>larga</a:t>
            </a:r>
            <a:r>
              <a:rPr lang="en-US" sz="2000" dirty="0" smtClean="0"/>
              <a:t> y </a:t>
            </a:r>
            <a:r>
              <a:rPr lang="en-US" sz="2000" dirty="0" err="1" smtClean="0"/>
              <a:t>pantalones</a:t>
            </a:r>
            <a:r>
              <a:rPr lang="en-US" sz="2000" dirty="0" smtClean="0"/>
              <a:t> largos, </a:t>
            </a:r>
            <a:r>
              <a:rPr lang="en-US" sz="2000" dirty="0" err="1" smtClean="0"/>
              <a:t>mejor</a:t>
            </a:r>
            <a:r>
              <a:rPr lang="en-US" sz="2000" dirty="0" smtClean="0"/>
              <a:t> de color </a:t>
            </a:r>
            <a:r>
              <a:rPr lang="en-US" sz="2000" dirty="0" err="1" smtClean="0"/>
              <a:t>claro</a:t>
            </a:r>
            <a:r>
              <a:rPr lang="en-US" sz="2000" dirty="0" smtClean="0"/>
              <a:t>.</a:t>
            </a:r>
            <a:endParaRPr lang="en-US" sz="2000" dirty="0"/>
          </a:p>
          <a:p>
            <a:pPr lvl="0"/>
            <a:r>
              <a:rPr lang="en-US" sz="2000" dirty="0" err="1" smtClean="0"/>
              <a:t>Trate</a:t>
            </a:r>
            <a:r>
              <a:rPr lang="en-US" sz="2000" dirty="0" smtClean="0"/>
              <a:t> las </a:t>
            </a:r>
            <a:r>
              <a:rPr lang="en-US" sz="2000" dirty="0" err="1" smtClean="0"/>
              <a:t>prendas</a:t>
            </a:r>
            <a:r>
              <a:rPr lang="en-US" sz="2000" dirty="0" smtClean="0"/>
              <a:t> de </a:t>
            </a:r>
            <a:r>
              <a:rPr lang="en-US" sz="2000" dirty="0" err="1" smtClean="0"/>
              <a:t>vestir</a:t>
            </a:r>
            <a:r>
              <a:rPr lang="en-US" sz="2000" dirty="0" smtClean="0"/>
              <a:t> y </a:t>
            </a:r>
            <a:r>
              <a:rPr lang="en-US" sz="2000" dirty="0" err="1" smtClean="0"/>
              <a:t>equipos</a:t>
            </a:r>
            <a:endParaRPr lang="en-US" sz="2000" dirty="0"/>
          </a:p>
          <a:p>
            <a:pPr lvl="1"/>
            <a:r>
              <a:rPr lang="en-US" sz="2000" dirty="0"/>
              <a:t>Use permethrin* </a:t>
            </a:r>
            <a:r>
              <a:rPr lang="en-US" sz="2000" dirty="0" smtClean="0"/>
              <a:t>para </a:t>
            </a:r>
            <a:r>
              <a:rPr lang="en-US" sz="2000" dirty="0" err="1" smtClean="0"/>
              <a:t>impregnar</a:t>
            </a:r>
            <a:r>
              <a:rPr lang="en-US" sz="2000" dirty="0" smtClean="0"/>
              <a:t> </a:t>
            </a:r>
            <a:r>
              <a:rPr lang="en-US" sz="2000" dirty="0" err="1" smtClean="0"/>
              <a:t>prendas</a:t>
            </a:r>
            <a:r>
              <a:rPr lang="en-US" sz="2000" dirty="0" smtClean="0"/>
              <a:t> de </a:t>
            </a:r>
            <a:r>
              <a:rPr lang="en-US" sz="2000" dirty="0" err="1" smtClean="0"/>
              <a:t>vestir</a:t>
            </a:r>
            <a:r>
              <a:rPr lang="en-US" sz="2000" dirty="0" smtClean="0"/>
              <a:t> y </a:t>
            </a:r>
            <a:r>
              <a:rPr lang="en-US" sz="2000" dirty="0" err="1" smtClean="0"/>
              <a:t>equipos</a:t>
            </a:r>
            <a:r>
              <a:rPr lang="en-US" sz="2000" dirty="0" smtClean="0"/>
              <a:t> o </a:t>
            </a:r>
            <a:r>
              <a:rPr lang="en-US" sz="2000" dirty="0" err="1" smtClean="0"/>
              <a:t>compre</a:t>
            </a:r>
            <a:r>
              <a:rPr lang="en-US" sz="2000" dirty="0" smtClean="0"/>
              <a:t> </a:t>
            </a:r>
            <a:r>
              <a:rPr lang="en-US" sz="2000" dirty="0" err="1" smtClean="0"/>
              <a:t>materiales</a:t>
            </a:r>
            <a:r>
              <a:rPr lang="en-US" sz="2000" dirty="0" smtClean="0"/>
              <a:t> </a:t>
            </a:r>
            <a:r>
              <a:rPr lang="en-US" sz="2000" dirty="0" err="1" smtClean="0"/>
              <a:t>pretratados</a:t>
            </a:r>
            <a:r>
              <a:rPr lang="en-US" sz="2000" dirty="0" smtClean="0"/>
              <a:t>.</a:t>
            </a:r>
            <a:endParaRPr lang="en-US" sz="2000" dirty="0"/>
          </a:p>
          <a:p>
            <a:pPr lvl="1"/>
            <a:r>
              <a:rPr lang="en-US" sz="2000" dirty="0" smtClean="0"/>
              <a:t>Lea  las </a:t>
            </a:r>
            <a:r>
              <a:rPr lang="en-US" sz="2000" dirty="0" err="1" smtClean="0"/>
              <a:t>instrucciones</a:t>
            </a:r>
            <a:r>
              <a:rPr lang="en-US" sz="2000" dirty="0" smtClean="0"/>
              <a:t> para </a:t>
            </a:r>
            <a:r>
              <a:rPr lang="en-US" sz="2000" dirty="0" err="1" smtClean="0"/>
              <a:t>conocer</a:t>
            </a:r>
            <a:r>
              <a:rPr lang="en-US" sz="2000" dirty="0" smtClean="0"/>
              <a:t> </a:t>
            </a:r>
            <a:r>
              <a:rPr lang="en-US" sz="2000" dirty="0" err="1" smtClean="0"/>
              <a:t>cuanto</a:t>
            </a:r>
            <a:r>
              <a:rPr lang="en-US" sz="2000" dirty="0" smtClean="0"/>
              <a:t> </a:t>
            </a:r>
            <a:r>
              <a:rPr lang="en-US" sz="2000" dirty="0" err="1" smtClean="0"/>
              <a:t>tiempo</a:t>
            </a:r>
            <a:r>
              <a:rPr lang="en-US" sz="2000" dirty="0" smtClean="0"/>
              <a:t> dura la </a:t>
            </a:r>
            <a:r>
              <a:rPr lang="en-US" sz="2000" dirty="0" err="1" smtClean="0"/>
              <a:t>protección</a:t>
            </a:r>
            <a:endParaRPr lang="en-US" sz="2000" dirty="0" smtClean="0"/>
          </a:p>
          <a:p>
            <a:pPr lvl="1"/>
            <a:r>
              <a:rPr lang="en-US" sz="2000" dirty="0" smtClean="0"/>
              <a:t>No use </a:t>
            </a:r>
            <a:r>
              <a:rPr lang="en-US" sz="2000" dirty="0"/>
              <a:t>permethrin </a:t>
            </a:r>
            <a:r>
              <a:rPr lang="en-US" sz="2000" dirty="0" err="1" smtClean="0"/>
              <a:t>directamente</a:t>
            </a:r>
            <a:r>
              <a:rPr lang="en-US" sz="2000" dirty="0" smtClean="0"/>
              <a:t> </a:t>
            </a:r>
            <a:r>
              <a:rPr lang="en-US" sz="2000" dirty="0" err="1" smtClean="0"/>
              <a:t>sobre</a:t>
            </a:r>
            <a:r>
              <a:rPr lang="en-US" sz="2000" dirty="0" smtClean="0"/>
              <a:t> la </a:t>
            </a:r>
            <a:r>
              <a:rPr lang="en-US" sz="2000" dirty="0" err="1" smtClean="0"/>
              <a:t>piel</a:t>
            </a:r>
            <a:r>
              <a:rPr lang="en-US" sz="2000" dirty="0" smtClean="0"/>
              <a:t>.</a:t>
            </a:r>
            <a:endParaRPr lang="en-US" sz="2000"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smtClean="0">
                <a:solidFill>
                  <a:srgbClr val="005DAA"/>
                </a:solidFill>
                <a:latin typeface="Calibri" pitchFamily="34" charset="0"/>
              </a:rPr>
              <a:t>Cree </a:t>
            </a:r>
            <a:r>
              <a:rPr lang="en-US" sz="2800" b="1" dirty="0" err="1" smtClean="0">
                <a:solidFill>
                  <a:srgbClr val="005DAA"/>
                </a:solidFill>
                <a:latin typeface="Calibri" pitchFamily="34" charset="0"/>
              </a:rPr>
              <a:t>una</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barrera</a:t>
            </a:r>
            <a:r>
              <a:rPr lang="en-US" sz="2800" b="1" dirty="0" smtClean="0">
                <a:solidFill>
                  <a:srgbClr val="005DAA"/>
                </a:solidFill>
                <a:latin typeface="Calibri" pitchFamily="34" charset="0"/>
              </a:rPr>
              <a:t> entre </a:t>
            </a:r>
            <a:r>
              <a:rPr lang="en-US" sz="2800" b="1" dirty="0" err="1" smtClean="0">
                <a:solidFill>
                  <a:srgbClr val="005DAA"/>
                </a:solidFill>
                <a:latin typeface="Calibri" pitchFamily="34" charset="0"/>
              </a:rPr>
              <a:t>usted</a:t>
            </a:r>
            <a:r>
              <a:rPr lang="en-US" sz="2800" b="1" dirty="0" smtClean="0">
                <a:solidFill>
                  <a:srgbClr val="005DAA"/>
                </a:solidFill>
                <a:latin typeface="Calibri" pitchFamily="34" charset="0"/>
              </a:rPr>
              <a:t> y </a:t>
            </a:r>
            <a:r>
              <a:rPr lang="en-US" sz="2800" b="1" dirty="0" err="1" smtClean="0">
                <a:solidFill>
                  <a:srgbClr val="005DAA"/>
                </a:solidFill>
                <a:latin typeface="Calibri" pitchFamily="34" charset="0"/>
              </a:rPr>
              <a:t>los</a:t>
            </a:r>
            <a:r>
              <a:rPr lang="en-US" sz="2800" b="1" dirty="0" smtClean="0">
                <a:solidFill>
                  <a:srgbClr val="005DAA"/>
                </a:solidFill>
                <a:latin typeface="Calibri" pitchFamily="34" charset="0"/>
              </a:rPr>
              <a:t> mosquitos</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Long-sleeved shirt, boots, and pants being sprayed by permethrin." title="Permethrin spr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757" y="822823"/>
            <a:ext cx="3699807" cy="3557981"/>
          </a:xfrm>
          <a:prstGeom prst="rect">
            <a:avLst/>
          </a:prstGeom>
        </p:spPr>
      </p:pic>
    </p:spTree>
    <p:extLst>
      <p:ext uri="{BB962C8B-B14F-4D97-AF65-F5344CB8AC3E}">
        <p14:creationId xmlns:p14="http://schemas.microsoft.com/office/powerpoint/2010/main" val="2644854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Para </a:t>
            </a:r>
            <a:r>
              <a:rPr lang="en-US" sz="2400" dirty="0" err="1" smtClean="0"/>
              <a:t>niños</a:t>
            </a:r>
            <a:endParaRPr lang="en-US" sz="2400" dirty="0"/>
          </a:p>
          <a:p>
            <a:pPr lvl="1"/>
            <a:r>
              <a:rPr lang="en-US" sz="2000" dirty="0"/>
              <a:t>Vista a </a:t>
            </a:r>
            <a:r>
              <a:rPr lang="en-US" sz="2000" dirty="0" err="1"/>
              <a:t>sus</a:t>
            </a:r>
            <a:r>
              <a:rPr lang="en-US" sz="2000" dirty="0"/>
              <a:t> </a:t>
            </a:r>
            <a:r>
              <a:rPr lang="en-US" sz="2000" dirty="0" err="1" smtClean="0"/>
              <a:t>niños</a:t>
            </a:r>
            <a:r>
              <a:rPr lang="en-US" sz="2000" dirty="0" smtClean="0"/>
              <a:t> </a:t>
            </a:r>
            <a:r>
              <a:rPr lang="en-US" sz="2000" dirty="0"/>
              <a:t>con </a:t>
            </a:r>
            <a:r>
              <a:rPr lang="en-US" sz="2000" dirty="0" err="1"/>
              <a:t>ropa</a:t>
            </a:r>
            <a:r>
              <a:rPr lang="en-US" sz="2000" dirty="0"/>
              <a:t> que les </a:t>
            </a:r>
            <a:r>
              <a:rPr lang="en-US" sz="2000" dirty="0" err="1"/>
              <a:t>cubra</a:t>
            </a:r>
            <a:r>
              <a:rPr lang="en-US" sz="2000" dirty="0"/>
              <a:t> </a:t>
            </a:r>
            <a:r>
              <a:rPr lang="en-US" sz="2000" dirty="0" err="1"/>
              <a:t>brazos</a:t>
            </a:r>
            <a:r>
              <a:rPr lang="en-US" sz="2000" dirty="0"/>
              <a:t> y </a:t>
            </a:r>
            <a:r>
              <a:rPr lang="en-US" sz="2000" dirty="0" err="1" smtClean="0"/>
              <a:t>piernas</a:t>
            </a:r>
            <a:r>
              <a:rPr lang="en-US" sz="2000" dirty="0" smtClean="0"/>
              <a:t>.</a:t>
            </a:r>
          </a:p>
          <a:p>
            <a:pPr lvl="1"/>
            <a:r>
              <a:rPr lang="en-US" sz="2000" dirty="0" smtClean="0"/>
              <a:t>Para </a:t>
            </a:r>
            <a:r>
              <a:rPr lang="en-US" sz="2000" dirty="0" err="1" smtClean="0"/>
              <a:t>niños</a:t>
            </a:r>
            <a:r>
              <a:rPr lang="en-US" sz="2000" dirty="0" smtClean="0"/>
              <a:t> </a:t>
            </a:r>
            <a:r>
              <a:rPr lang="en-US" sz="2000" dirty="0" err="1" smtClean="0"/>
              <a:t>mayores</a:t>
            </a:r>
            <a:r>
              <a:rPr lang="en-US" sz="2000" dirty="0" smtClean="0"/>
              <a:t> de dos </a:t>
            </a:r>
            <a:r>
              <a:rPr lang="en-US" sz="2000" dirty="0" err="1" smtClean="0"/>
              <a:t>meses</a:t>
            </a:r>
            <a:r>
              <a:rPr lang="en-US" sz="2000" dirty="0" smtClean="0"/>
              <a:t> use </a:t>
            </a:r>
            <a:r>
              <a:rPr lang="en-US" sz="2000" dirty="0" err="1" smtClean="0"/>
              <a:t>repelente</a:t>
            </a:r>
            <a:r>
              <a:rPr lang="en-US" sz="2000" dirty="0" smtClean="0"/>
              <a:t> </a:t>
            </a:r>
            <a:r>
              <a:rPr lang="en-US" sz="2000" dirty="0" err="1" smtClean="0"/>
              <a:t>en</a:t>
            </a:r>
            <a:r>
              <a:rPr lang="en-US" sz="2000" dirty="0" smtClean="0"/>
              <a:t> las </a:t>
            </a:r>
            <a:r>
              <a:rPr lang="en-US" sz="2000" dirty="0" err="1" smtClean="0"/>
              <a:t>áreas</a:t>
            </a:r>
            <a:r>
              <a:rPr lang="en-US" sz="2000" dirty="0" smtClean="0"/>
              <a:t> </a:t>
            </a:r>
            <a:r>
              <a:rPr lang="en-US" sz="2000" dirty="0" err="1" smtClean="0"/>
              <a:t>expuestas</a:t>
            </a:r>
            <a:r>
              <a:rPr lang="en-US" sz="2000" dirty="0" smtClean="0"/>
              <a:t> de la </a:t>
            </a:r>
            <a:r>
              <a:rPr lang="en-US" sz="2000" dirty="0" err="1" smtClean="0"/>
              <a:t>piel</a:t>
            </a:r>
            <a:r>
              <a:rPr lang="en-US" sz="2000" dirty="0" smtClean="0"/>
              <a:t>.</a:t>
            </a:r>
            <a:endParaRPr lang="en-US" sz="2000" dirty="0"/>
          </a:p>
          <a:p>
            <a:pPr lvl="1"/>
            <a:r>
              <a:rPr lang="en-US" sz="2000" dirty="0" err="1" smtClean="0"/>
              <a:t>Cubra</a:t>
            </a:r>
            <a:r>
              <a:rPr lang="en-US" sz="2000" dirty="0" smtClean="0"/>
              <a:t> las </a:t>
            </a:r>
            <a:r>
              <a:rPr lang="en-US" sz="2000" dirty="0" err="1" smtClean="0"/>
              <a:t>cunas</a:t>
            </a:r>
            <a:r>
              <a:rPr lang="en-US" sz="2000" dirty="0" smtClean="0"/>
              <a:t>, </a:t>
            </a:r>
            <a:r>
              <a:rPr lang="en-US" sz="2000" dirty="0" err="1" smtClean="0"/>
              <a:t>coches</a:t>
            </a:r>
            <a:r>
              <a:rPr lang="en-US" sz="2000" dirty="0" smtClean="0"/>
              <a:t> y </a:t>
            </a:r>
            <a:r>
              <a:rPr lang="en-US" sz="2000" dirty="0" err="1" smtClean="0"/>
              <a:t>portabebés</a:t>
            </a:r>
            <a:r>
              <a:rPr lang="en-US" sz="2000" dirty="0" smtClean="0"/>
              <a:t> con </a:t>
            </a:r>
            <a:r>
              <a:rPr lang="en-US" sz="2000" dirty="0" err="1" smtClean="0"/>
              <a:t>mosquiteros</a:t>
            </a:r>
            <a:r>
              <a:rPr lang="en-US" sz="2000" dirty="0" smtClean="0"/>
              <a:t>.</a:t>
            </a:r>
            <a:endParaRPr lang="en-US" sz="20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smtClean="0">
                <a:solidFill>
                  <a:srgbClr val="005DAA"/>
                </a:solidFill>
                <a:latin typeface="Calibri" pitchFamily="34" charset="0"/>
              </a:rPr>
              <a:t>Proteja</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su</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familia</a:t>
            </a:r>
            <a:endParaRPr lang="en-US" sz="2800" b="1" dirty="0">
              <a:solidFill>
                <a:srgbClr val="005DAA"/>
              </a:solidFill>
              <a:latin typeface="Calibri" pitchFamily="34" charset="0"/>
            </a:endParaRPr>
          </a:p>
        </p:txBody>
      </p:sp>
      <p:pic>
        <p:nvPicPr>
          <p:cNvPr id="6" name="Picture 5" title="Baby in stroller covered with n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427" y="696286"/>
            <a:ext cx="2227505" cy="3909271"/>
          </a:xfrm>
          <a:prstGeom prst="rect">
            <a:avLst/>
          </a:prstGeom>
        </p:spPr>
      </p:pic>
    </p:spTree>
    <p:extLst>
      <p:ext uri="{BB962C8B-B14F-4D97-AF65-F5344CB8AC3E}">
        <p14:creationId xmlns:p14="http://schemas.microsoft.com/office/powerpoint/2010/main" val="3239467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283741"/>
            <a:ext cx="5407186" cy="3394472"/>
          </a:xfrm>
        </p:spPr>
        <p:txBody>
          <a:bodyPr>
            <a:normAutofit/>
          </a:bodyPr>
          <a:lstStyle/>
          <a:p>
            <a:r>
              <a:rPr lang="en-US" sz="2000" dirty="0" err="1" smtClean="0"/>
              <a:t>Aplicando</a:t>
            </a:r>
            <a:r>
              <a:rPr lang="en-US" sz="2000" dirty="0" smtClean="0"/>
              <a:t> </a:t>
            </a:r>
            <a:r>
              <a:rPr lang="en-US" sz="2000" dirty="0" err="1" smtClean="0"/>
              <a:t>repelente</a:t>
            </a:r>
            <a:r>
              <a:rPr lang="en-US" sz="2000" dirty="0" smtClean="0"/>
              <a:t> de </a:t>
            </a:r>
            <a:r>
              <a:rPr lang="en-US" sz="2000" dirty="0" err="1" smtClean="0"/>
              <a:t>insectos</a:t>
            </a:r>
            <a:r>
              <a:rPr lang="en-US" sz="2000" dirty="0" smtClean="0"/>
              <a:t> </a:t>
            </a:r>
            <a:r>
              <a:rPr lang="en-US" sz="2000" dirty="0" err="1" smtClean="0"/>
              <a:t>en</a:t>
            </a:r>
            <a:r>
              <a:rPr lang="en-US" sz="2000" dirty="0" smtClean="0"/>
              <a:t> </a:t>
            </a:r>
            <a:r>
              <a:rPr lang="en-US" sz="2000" dirty="0" err="1" smtClean="0"/>
              <a:t>niños</a:t>
            </a:r>
            <a:endParaRPr lang="en-US" sz="2000" dirty="0"/>
          </a:p>
          <a:p>
            <a:pPr lvl="1"/>
            <a:r>
              <a:rPr lang="en-US" sz="1800" dirty="0" smtClean="0"/>
              <a:t>No </a:t>
            </a:r>
            <a:r>
              <a:rPr lang="en-US" sz="1800" dirty="0" err="1" smtClean="0"/>
              <a:t>aplique</a:t>
            </a:r>
            <a:r>
              <a:rPr lang="en-US" sz="1800" dirty="0" smtClean="0"/>
              <a:t> </a:t>
            </a:r>
            <a:r>
              <a:rPr lang="en-US" sz="1800" dirty="0" err="1" smtClean="0"/>
              <a:t>repelente</a:t>
            </a:r>
            <a:r>
              <a:rPr lang="en-US" sz="1800" dirty="0" smtClean="0"/>
              <a:t> </a:t>
            </a:r>
            <a:r>
              <a:rPr lang="en-US" sz="1800" dirty="0" err="1" smtClean="0"/>
              <a:t>en</a:t>
            </a:r>
            <a:r>
              <a:rPr lang="en-US" sz="1800" dirty="0" smtClean="0"/>
              <a:t> </a:t>
            </a:r>
            <a:r>
              <a:rPr lang="en-US" sz="1800" dirty="0" err="1" smtClean="0"/>
              <a:t>manos</a:t>
            </a:r>
            <a:r>
              <a:rPr lang="en-US" sz="1800" dirty="0" smtClean="0"/>
              <a:t>, </a:t>
            </a:r>
            <a:r>
              <a:rPr lang="en-US" sz="1800" dirty="0" err="1" smtClean="0"/>
              <a:t>ojos</a:t>
            </a:r>
            <a:r>
              <a:rPr lang="en-US" sz="1800" dirty="0" smtClean="0"/>
              <a:t>, </a:t>
            </a:r>
            <a:r>
              <a:rPr lang="en-US" sz="1800" dirty="0" err="1" smtClean="0"/>
              <a:t>boca</a:t>
            </a:r>
            <a:r>
              <a:rPr lang="en-US" sz="1800" dirty="0" smtClean="0"/>
              <a:t>, o </a:t>
            </a:r>
            <a:r>
              <a:rPr lang="en-US" sz="1800" dirty="0" err="1" smtClean="0"/>
              <a:t>en</a:t>
            </a:r>
            <a:r>
              <a:rPr lang="en-US" sz="1800" dirty="0" smtClean="0"/>
              <a:t> </a:t>
            </a:r>
            <a:r>
              <a:rPr lang="en-US" sz="1800" dirty="0" err="1" smtClean="0"/>
              <a:t>piel</a:t>
            </a:r>
            <a:r>
              <a:rPr lang="en-US" sz="1800" dirty="0" smtClean="0"/>
              <a:t> </a:t>
            </a:r>
            <a:r>
              <a:rPr lang="en-US" sz="1800" dirty="0" err="1" smtClean="0"/>
              <a:t>irritada</a:t>
            </a:r>
            <a:r>
              <a:rPr lang="en-US" sz="1800" dirty="0" smtClean="0"/>
              <a:t> o </a:t>
            </a:r>
            <a:r>
              <a:rPr lang="en-US" sz="1800" dirty="0" err="1" smtClean="0"/>
              <a:t>cortada</a:t>
            </a:r>
            <a:r>
              <a:rPr lang="en-US" sz="1800" dirty="0" smtClean="0"/>
              <a:t>.</a:t>
            </a:r>
            <a:endParaRPr lang="en-US" sz="1800" dirty="0"/>
          </a:p>
          <a:p>
            <a:pPr lvl="1"/>
            <a:r>
              <a:rPr lang="en-US" sz="1800" dirty="0" err="1" smtClean="0"/>
              <a:t>Adultos</a:t>
            </a:r>
            <a:r>
              <a:rPr lang="en-US" sz="1800" dirty="0"/>
              <a:t>: </a:t>
            </a:r>
            <a:r>
              <a:rPr lang="en-US" sz="1800" dirty="0" err="1" smtClean="0"/>
              <a:t>Ponga</a:t>
            </a:r>
            <a:r>
              <a:rPr lang="en-US" sz="1800" dirty="0" smtClean="0"/>
              <a:t> el spray primero </a:t>
            </a:r>
            <a:r>
              <a:rPr lang="en-US" sz="1800" dirty="0" err="1" smtClean="0"/>
              <a:t>en</a:t>
            </a:r>
            <a:r>
              <a:rPr lang="en-US" sz="1800" dirty="0" smtClean="0"/>
              <a:t> </a:t>
            </a:r>
            <a:r>
              <a:rPr lang="en-US" sz="1800" dirty="0" err="1" smtClean="0"/>
              <a:t>sus</a:t>
            </a:r>
            <a:r>
              <a:rPr lang="en-US" sz="1800" dirty="0" smtClean="0"/>
              <a:t> </a:t>
            </a:r>
            <a:r>
              <a:rPr lang="en-US" sz="1800" dirty="0" err="1" smtClean="0"/>
              <a:t>manos</a:t>
            </a:r>
            <a:r>
              <a:rPr lang="en-US" sz="1800" dirty="0" smtClean="0"/>
              <a:t> y </a:t>
            </a:r>
            <a:r>
              <a:rPr lang="en-US" sz="1800" dirty="0" err="1" smtClean="0"/>
              <a:t>luego</a:t>
            </a:r>
            <a:r>
              <a:rPr lang="en-US" sz="1800" dirty="0" smtClean="0"/>
              <a:t> </a:t>
            </a:r>
            <a:r>
              <a:rPr lang="en-US" sz="1800" dirty="0" err="1" smtClean="0"/>
              <a:t>aplique</a:t>
            </a:r>
            <a:r>
              <a:rPr lang="en-US" sz="1800" dirty="0" smtClean="0"/>
              <a:t> a </a:t>
            </a:r>
            <a:r>
              <a:rPr lang="en-US" sz="1800" dirty="0" err="1" smtClean="0"/>
              <a:t>los</a:t>
            </a:r>
            <a:r>
              <a:rPr lang="en-US" sz="1800" dirty="0" smtClean="0"/>
              <a:t> </a:t>
            </a:r>
            <a:r>
              <a:rPr lang="en-US" sz="1800" dirty="0" err="1" smtClean="0"/>
              <a:t>niños</a:t>
            </a:r>
            <a:r>
              <a:rPr lang="en-US" sz="1800" dirty="0" smtClean="0"/>
              <a:t> </a:t>
            </a:r>
            <a:r>
              <a:rPr lang="en-US" sz="1800" dirty="0" err="1" smtClean="0"/>
              <a:t>en</a:t>
            </a:r>
            <a:r>
              <a:rPr lang="en-US" sz="1800" dirty="0" smtClean="0"/>
              <a:t> </a:t>
            </a:r>
            <a:r>
              <a:rPr lang="en-US" sz="1800" dirty="0" err="1" smtClean="0"/>
              <a:t>cara</a:t>
            </a:r>
            <a:r>
              <a:rPr lang="en-US" sz="1800" dirty="0" smtClean="0"/>
              <a:t> u </a:t>
            </a:r>
            <a:r>
              <a:rPr lang="en-US" sz="1800" dirty="0" err="1" smtClean="0"/>
              <a:t>otros</a:t>
            </a:r>
            <a:r>
              <a:rPr lang="en-US" sz="1800" dirty="0" smtClean="0"/>
              <a:t>.</a:t>
            </a:r>
            <a:endParaRPr lang="en-US" sz="1800" dirty="0"/>
          </a:p>
          <a:p>
            <a:pPr lvl="1"/>
            <a:r>
              <a:rPr lang="en-US" sz="1800" dirty="0" smtClean="0"/>
              <a:t>No use </a:t>
            </a:r>
            <a:r>
              <a:rPr lang="en-US" sz="1800" dirty="0" err="1" smtClean="0"/>
              <a:t>repelente</a:t>
            </a:r>
            <a:r>
              <a:rPr lang="en-US" sz="1800" dirty="0" smtClean="0"/>
              <a:t> </a:t>
            </a:r>
            <a:r>
              <a:rPr lang="en-US" sz="1800" dirty="0" err="1" smtClean="0"/>
              <a:t>en</a:t>
            </a:r>
            <a:r>
              <a:rPr lang="en-US" sz="1800" dirty="0" smtClean="0"/>
              <a:t> </a:t>
            </a:r>
            <a:r>
              <a:rPr lang="en-US" sz="1800" dirty="0" err="1" smtClean="0"/>
              <a:t>menores</a:t>
            </a:r>
            <a:r>
              <a:rPr lang="en-US" sz="1800" dirty="0" smtClean="0"/>
              <a:t> de dos </a:t>
            </a:r>
            <a:r>
              <a:rPr lang="en-US" sz="1800" dirty="0" err="1" smtClean="0"/>
              <a:t>meses</a:t>
            </a:r>
            <a:r>
              <a:rPr lang="en-US" sz="1800" dirty="0" smtClean="0"/>
              <a:t>.</a:t>
            </a:r>
          </a:p>
          <a:p>
            <a:pPr lvl="1"/>
            <a:r>
              <a:rPr lang="en-US" sz="1800" dirty="0" smtClean="0"/>
              <a:t>No use </a:t>
            </a:r>
            <a:r>
              <a:rPr lang="en-US" sz="1800" dirty="0" err="1" smtClean="0"/>
              <a:t>productos</a:t>
            </a:r>
            <a:r>
              <a:rPr lang="en-US" sz="1800" dirty="0" smtClean="0"/>
              <a:t> que </a:t>
            </a:r>
            <a:r>
              <a:rPr lang="en-US" sz="1800" dirty="0" err="1" smtClean="0"/>
              <a:t>contengan</a:t>
            </a:r>
            <a:r>
              <a:rPr lang="en-US" sz="1800" dirty="0" smtClean="0"/>
              <a:t> </a:t>
            </a:r>
            <a:r>
              <a:rPr lang="en-US" sz="1800" dirty="0" err="1" smtClean="0"/>
              <a:t>acetide</a:t>
            </a:r>
            <a:r>
              <a:rPr lang="en-US" sz="1800" dirty="0" smtClean="0"/>
              <a:t> de </a:t>
            </a:r>
            <a:r>
              <a:rPr lang="en-US" sz="1800" dirty="0" err="1" smtClean="0"/>
              <a:t>limon</a:t>
            </a:r>
            <a:r>
              <a:rPr lang="en-US" sz="1800" dirty="0" smtClean="0"/>
              <a:t>-eucalyptus o </a:t>
            </a:r>
            <a:r>
              <a:rPr lang="en-US" sz="1800" dirty="0"/>
              <a:t>para-</a:t>
            </a:r>
            <a:r>
              <a:rPr lang="en-US" sz="1800" dirty="0" err="1"/>
              <a:t>menthane</a:t>
            </a:r>
            <a:r>
              <a:rPr lang="en-US" sz="1800" dirty="0"/>
              <a:t>-diol </a:t>
            </a:r>
            <a:r>
              <a:rPr lang="en-US" sz="1800" dirty="0" err="1" smtClean="0"/>
              <a:t>en</a:t>
            </a:r>
            <a:r>
              <a:rPr lang="en-US" sz="1800" dirty="0" smtClean="0"/>
              <a:t> </a:t>
            </a:r>
            <a:r>
              <a:rPr lang="en-US" sz="1800" dirty="0" err="1" smtClean="0"/>
              <a:t>niños</a:t>
            </a:r>
            <a:r>
              <a:rPr lang="en-US" sz="1800" dirty="0" smtClean="0"/>
              <a:t> </a:t>
            </a:r>
            <a:r>
              <a:rPr lang="en-US" sz="1800" dirty="0" err="1" smtClean="0"/>
              <a:t>menores</a:t>
            </a:r>
            <a:r>
              <a:rPr lang="en-US" sz="1800" dirty="0" smtClean="0"/>
              <a:t> de 3 </a:t>
            </a:r>
            <a:r>
              <a:rPr lang="en-US" sz="1800" dirty="0" err="1" smtClean="0"/>
              <a:t>años</a:t>
            </a:r>
            <a:r>
              <a:rPr lang="en-US" sz="1800" dirty="0" smtClean="0"/>
              <a:t>.</a:t>
            </a:r>
            <a:endParaRPr lang="en-US" sz="1800" dirty="0"/>
          </a:p>
          <a:p>
            <a:pPr lvl="1"/>
            <a:endParaRPr lang="en-US" sz="1800" dirty="0"/>
          </a:p>
          <a:p>
            <a:endParaRPr lang="en-US" sz="20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smtClean="0">
                <a:solidFill>
                  <a:srgbClr val="005DAA"/>
                </a:solidFill>
                <a:latin typeface="Calibri" pitchFamily="34" charset="0"/>
              </a:rPr>
              <a:t>Proteja</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su</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familia</a:t>
            </a:r>
            <a:endParaRPr lang="en-US" sz="2800" b="1" dirty="0">
              <a:solidFill>
                <a:srgbClr val="005DAA"/>
              </a:solidFill>
              <a:latin typeface="Calibri" pitchFamily="34" charset="0"/>
            </a:endParaRPr>
          </a:p>
        </p:txBody>
      </p:sp>
      <p:pic>
        <p:nvPicPr>
          <p:cNvPr id="7" name="Picture 6" title="Picture of repellent being sprayed on a hand and father  applying repellent to a child's face using his hand."/>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prevenCiÓn</a:t>
            </a:r>
            <a:endParaRPr lang="en-US" dirty="0"/>
          </a:p>
        </p:txBody>
      </p:sp>
      <p:sp>
        <p:nvSpPr>
          <p:cNvPr id="6" name="Text Placeholder 5"/>
          <p:cNvSpPr>
            <a:spLocks noGrp="1"/>
          </p:cNvSpPr>
          <p:nvPr>
            <p:ph type="body" idx="1"/>
          </p:nvPr>
        </p:nvSpPr>
        <p:spPr/>
        <p:txBody>
          <a:bodyPr>
            <a:normAutofit/>
          </a:bodyPr>
          <a:lstStyle/>
          <a:p>
            <a:pPr>
              <a:lnSpc>
                <a:spcPct val="80000"/>
              </a:lnSpc>
              <a:spcBef>
                <a:spcPct val="0"/>
              </a:spcBef>
            </a:pPr>
            <a:r>
              <a:rPr lang="en-US" sz="3200" b="1" dirty="0" err="1" smtClean="0"/>
              <a:t>Prevención</a:t>
            </a:r>
            <a:r>
              <a:rPr lang="en-US" sz="3200" b="1" dirty="0" smtClean="0"/>
              <a:t> de la </a:t>
            </a:r>
            <a:r>
              <a:rPr lang="en-US" sz="3200" b="1" dirty="0" err="1" smtClean="0"/>
              <a:t>transmisión</a:t>
            </a:r>
            <a:r>
              <a:rPr lang="en-US" sz="3200" b="1" dirty="0" smtClean="0"/>
              <a:t> sexual</a:t>
            </a:r>
            <a:endParaRPr lang="en-US" sz="7200" b="1" cap="all" dirty="0">
              <a:ea typeface="+mj-ea"/>
            </a:endParaRPr>
          </a:p>
        </p:txBody>
      </p:sp>
    </p:spTree>
    <p:extLst>
      <p:ext uri="{BB962C8B-B14F-4D97-AF65-F5344CB8AC3E}">
        <p14:creationId xmlns:p14="http://schemas.microsoft.com/office/powerpoint/2010/main" val="96082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787170"/>
            <a:ext cx="5102386" cy="4217965"/>
          </a:xfrm>
        </p:spPr>
        <p:txBody>
          <a:bodyPr>
            <a:noAutofit/>
          </a:bodyPr>
          <a:lstStyle/>
          <a:p>
            <a:pPr lvl="0"/>
            <a:r>
              <a:rPr lang="en-US" sz="2000" dirty="0" err="1"/>
              <a:t>Zika</a:t>
            </a:r>
            <a:r>
              <a:rPr lang="en-US" sz="2000" dirty="0"/>
              <a:t> </a:t>
            </a:r>
            <a:r>
              <a:rPr lang="en-US" sz="2000" dirty="0" err="1" smtClean="0"/>
              <a:t>puede</a:t>
            </a:r>
            <a:r>
              <a:rPr lang="en-US" sz="2000" dirty="0" smtClean="0"/>
              <a:t> </a:t>
            </a:r>
            <a:r>
              <a:rPr lang="en-US" sz="2000" dirty="0" err="1" smtClean="0"/>
              <a:t>transmitirse</a:t>
            </a:r>
            <a:r>
              <a:rPr lang="en-US" sz="2000" dirty="0" smtClean="0"/>
              <a:t> </a:t>
            </a:r>
            <a:r>
              <a:rPr lang="en-US" sz="2000" dirty="0" err="1" smtClean="0"/>
              <a:t>por</a:t>
            </a:r>
            <a:r>
              <a:rPr lang="en-US" sz="2000" dirty="0" smtClean="0"/>
              <a:t> </a:t>
            </a:r>
            <a:r>
              <a:rPr lang="en-US" sz="2000" dirty="0" err="1" smtClean="0"/>
              <a:t>vía</a:t>
            </a:r>
            <a:r>
              <a:rPr lang="en-US" sz="2000" dirty="0" smtClean="0"/>
              <a:t> sexual de </a:t>
            </a:r>
            <a:r>
              <a:rPr lang="en-US" sz="2000" dirty="0" err="1" smtClean="0"/>
              <a:t>una</a:t>
            </a:r>
            <a:r>
              <a:rPr lang="en-US" sz="2000" dirty="0" smtClean="0"/>
              <a:t> persona con </a:t>
            </a:r>
            <a:r>
              <a:rPr lang="en-US" sz="2000" dirty="0" err="1" smtClean="0"/>
              <a:t>Zika</a:t>
            </a:r>
            <a:r>
              <a:rPr lang="en-US" sz="2000" dirty="0" smtClean="0"/>
              <a:t> a </a:t>
            </a:r>
            <a:r>
              <a:rPr lang="en-US" sz="2000" dirty="0" err="1" smtClean="0"/>
              <a:t>sus</a:t>
            </a:r>
            <a:r>
              <a:rPr lang="en-US" sz="2000" dirty="0" smtClean="0"/>
              <a:t> </a:t>
            </a:r>
            <a:r>
              <a:rPr lang="en-US" sz="2000" dirty="0" err="1" smtClean="0"/>
              <a:t>compañeros</a:t>
            </a:r>
            <a:r>
              <a:rPr lang="en-US" sz="2000" dirty="0" smtClean="0"/>
              <a:t> </a:t>
            </a:r>
            <a:r>
              <a:rPr lang="en-US" sz="2000" dirty="0" err="1" smtClean="0"/>
              <a:t>sexuales</a:t>
            </a:r>
            <a:r>
              <a:rPr lang="en-US" sz="2000" dirty="0" smtClean="0"/>
              <a:t>. </a:t>
            </a:r>
            <a:endParaRPr lang="en-US" sz="2000" dirty="0"/>
          </a:p>
          <a:p>
            <a:pPr lvl="1"/>
            <a:r>
              <a:rPr lang="en-US" sz="1800" dirty="0" err="1" smtClean="0"/>
              <a:t>Sexo</a:t>
            </a:r>
            <a:r>
              <a:rPr lang="en-US" sz="1800" dirty="0" smtClean="0"/>
              <a:t> </a:t>
            </a:r>
            <a:r>
              <a:rPr lang="en-US" sz="1800" dirty="0" err="1" smtClean="0"/>
              <a:t>incluye</a:t>
            </a:r>
            <a:r>
              <a:rPr lang="en-US" sz="1800" dirty="0" smtClean="0"/>
              <a:t> </a:t>
            </a:r>
            <a:r>
              <a:rPr lang="en-US" sz="1800" dirty="0"/>
              <a:t>vaginal, anal, </a:t>
            </a:r>
            <a:r>
              <a:rPr lang="en-US" sz="1800" dirty="0" smtClean="0"/>
              <a:t>y </a:t>
            </a:r>
            <a:r>
              <a:rPr lang="en-US" sz="1800" dirty="0" err="1" smtClean="0"/>
              <a:t>sexo</a:t>
            </a:r>
            <a:r>
              <a:rPr lang="en-US" sz="1800" dirty="0" smtClean="0"/>
              <a:t> oral </a:t>
            </a:r>
            <a:r>
              <a:rPr lang="en-US" sz="1800" dirty="0" err="1" smtClean="0"/>
              <a:t>así</a:t>
            </a:r>
            <a:r>
              <a:rPr lang="en-US" sz="1800" dirty="0" smtClean="0"/>
              <a:t> </a:t>
            </a:r>
            <a:r>
              <a:rPr lang="en-US" sz="1800" dirty="0" err="1" smtClean="0"/>
              <a:t>como</a:t>
            </a:r>
            <a:r>
              <a:rPr lang="en-US" sz="1800" dirty="0" smtClean="0"/>
              <a:t> al </a:t>
            </a:r>
            <a:r>
              <a:rPr lang="en-US" sz="1800" dirty="0" err="1" smtClean="0"/>
              <a:t>compartir</a:t>
            </a:r>
            <a:r>
              <a:rPr lang="en-US" sz="1800" dirty="0" smtClean="0"/>
              <a:t> </a:t>
            </a:r>
            <a:r>
              <a:rPr lang="en-US" sz="1800" dirty="0" err="1" smtClean="0"/>
              <a:t>juguetes</a:t>
            </a:r>
            <a:r>
              <a:rPr lang="en-US" sz="1800" dirty="0" smtClean="0"/>
              <a:t> </a:t>
            </a:r>
            <a:r>
              <a:rPr lang="en-US" sz="1800" dirty="0" err="1" smtClean="0"/>
              <a:t>sexuales</a:t>
            </a:r>
            <a:r>
              <a:rPr lang="en-US" sz="1800" dirty="0" smtClean="0"/>
              <a:t>.</a:t>
            </a:r>
            <a:endParaRPr lang="en-US" sz="1800" dirty="0"/>
          </a:p>
          <a:p>
            <a:pPr lvl="1"/>
            <a:r>
              <a:rPr lang="en-US" sz="1800" dirty="0" err="1"/>
              <a:t>Zika</a:t>
            </a:r>
            <a:r>
              <a:rPr lang="en-US" sz="1800" dirty="0"/>
              <a:t> </a:t>
            </a:r>
            <a:r>
              <a:rPr lang="en-US" sz="1800" dirty="0" err="1" smtClean="0"/>
              <a:t>puede</a:t>
            </a:r>
            <a:r>
              <a:rPr lang="en-US" sz="1800" dirty="0" smtClean="0"/>
              <a:t> </a:t>
            </a:r>
            <a:r>
              <a:rPr lang="en-US" sz="1800" dirty="0" err="1" smtClean="0"/>
              <a:t>transmitirse</a:t>
            </a:r>
            <a:r>
              <a:rPr lang="en-US" sz="1800" dirty="0" smtClean="0"/>
              <a:t> antes, </a:t>
            </a:r>
            <a:r>
              <a:rPr lang="en-US" sz="1800" dirty="0" err="1" smtClean="0"/>
              <a:t>durante</a:t>
            </a:r>
            <a:r>
              <a:rPr lang="en-US" sz="1800" dirty="0" smtClean="0"/>
              <a:t> y </a:t>
            </a:r>
            <a:r>
              <a:rPr lang="en-US" sz="1800" dirty="0" err="1" smtClean="0"/>
              <a:t>despues</a:t>
            </a:r>
            <a:r>
              <a:rPr lang="en-US" sz="1800" dirty="0" smtClean="0"/>
              <a:t> de la </a:t>
            </a:r>
            <a:r>
              <a:rPr lang="en-US" sz="1800" dirty="0" err="1" smtClean="0"/>
              <a:t>presencia</a:t>
            </a:r>
            <a:r>
              <a:rPr lang="en-US" sz="1800" dirty="0" smtClean="0"/>
              <a:t> de </a:t>
            </a:r>
            <a:r>
              <a:rPr lang="en-US" sz="1800" dirty="0" err="1" smtClean="0"/>
              <a:t>síntomas</a:t>
            </a:r>
            <a:r>
              <a:rPr lang="en-US" sz="1800" dirty="0" smtClean="0"/>
              <a:t>.</a:t>
            </a:r>
            <a:endParaRPr lang="en-US" sz="1800" dirty="0"/>
          </a:p>
          <a:p>
            <a:pPr lvl="1"/>
            <a:r>
              <a:rPr lang="en-US" sz="1800" dirty="0" err="1" smtClean="0"/>
              <a:t>Puede</a:t>
            </a:r>
            <a:r>
              <a:rPr lang="en-US" sz="1800" dirty="0" smtClean="0"/>
              <a:t> </a:t>
            </a:r>
            <a:r>
              <a:rPr lang="en-US" sz="1800" dirty="0" err="1" smtClean="0"/>
              <a:t>transmitirse</a:t>
            </a:r>
            <a:r>
              <a:rPr lang="en-US" sz="1800" dirty="0" smtClean="0"/>
              <a:t> </a:t>
            </a:r>
            <a:r>
              <a:rPr lang="en-US" sz="1800" dirty="0" err="1" smtClean="0"/>
              <a:t>aunque</a:t>
            </a:r>
            <a:r>
              <a:rPr lang="en-US" sz="1800" dirty="0" smtClean="0"/>
              <a:t> la persona no </a:t>
            </a:r>
            <a:r>
              <a:rPr lang="en-US" sz="1800" dirty="0" err="1" smtClean="0"/>
              <a:t>presente</a:t>
            </a:r>
            <a:r>
              <a:rPr lang="en-US" sz="1800" dirty="0" smtClean="0"/>
              <a:t> o </a:t>
            </a:r>
            <a:r>
              <a:rPr lang="en-US" sz="1800" dirty="0" err="1" smtClean="0"/>
              <a:t>incluso</a:t>
            </a:r>
            <a:r>
              <a:rPr lang="en-US" sz="1800" dirty="0" smtClean="0"/>
              <a:t> no </a:t>
            </a:r>
            <a:r>
              <a:rPr lang="en-US" sz="1800" dirty="0" err="1" smtClean="0"/>
              <a:t>desarrolle</a:t>
            </a:r>
            <a:r>
              <a:rPr lang="en-US" sz="1800" dirty="0" smtClean="0"/>
              <a:t> </a:t>
            </a:r>
            <a:r>
              <a:rPr lang="en-US" sz="1800" dirty="0" err="1" smtClean="0"/>
              <a:t>síntomas</a:t>
            </a:r>
            <a:r>
              <a:rPr lang="en-US" sz="1800" dirty="0" smtClean="0"/>
              <a:t>.</a:t>
            </a:r>
          </a:p>
          <a:p>
            <a:pPr lvl="0"/>
            <a:r>
              <a:rPr lang="en-US" sz="2000" dirty="0" smtClean="0"/>
              <a:t>Zika </a:t>
            </a:r>
            <a:r>
              <a:rPr lang="en-US" sz="2000" dirty="0"/>
              <a:t>virus </a:t>
            </a:r>
            <a:r>
              <a:rPr lang="en-US" sz="2000" dirty="0" err="1" smtClean="0"/>
              <a:t>puede</a:t>
            </a:r>
            <a:r>
              <a:rPr lang="en-US" sz="2000" dirty="0" smtClean="0"/>
              <a:t> </a:t>
            </a:r>
            <a:r>
              <a:rPr lang="en-US" sz="2000" dirty="0" err="1" smtClean="0"/>
              <a:t>permanecer</a:t>
            </a:r>
            <a:r>
              <a:rPr lang="en-US" sz="2000" dirty="0" smtClean="0"/>
              <a:t> mas </a:t>
            </a:r>
            <a:r>
              <a:rPr lang="en-US" sz="2000" dirty="0" err="1" smtClean="0"/>
              <a:t>tiempo</a:t>
            </a:r>
            <a:r>
              <a:rPr lang="en-US" sz="2000" dirty="0" smtClean="0"/>
              <a:t> </a:t>
            </a:r>
            <a:r>
              <a:rPr lang="en-US" sz="2000" dirty="0" err="1" smtClean="0"/>
              <a:t>en</a:t>
            </a:r>
            <a:r>
              <a:rPr lang="en-US" sz="2000" dirty="0" smtClean="0"/>
              <a:t> semen que </a:t>
            </a:r>
            <a:r>
              <a:rPr lang="en-US" sz="2000" dirty="0" err="1" smtClean="0"/>
              <a:t>en</a:t>
            </a:r>
            <a:r>
              <a:rPr lang="en-US" sz="2000" dirty="0" smtClean="0"/>
              <a:t> </a:t>
            </a:r>
            <a:r>
              <a:rPr lang="en-US" sz="2000" dirty="0" err="1" smtClean="0"/>
              <a:t>otros</a:t>
            </a:r>
            <a:r>
              <a:rPr lang="en-US" sz="2000" dirty="0" smtClean="0"/>
              <a:t> </a:t>
            </a:r>
            <a:r>
              <a:rPr lang="en-US" sz="2000" dirty="0" err="1" smtClean="0"/>
              <a:t>fluidos</a:t>
            </a:r>
            <a:r>
              <a:rPr lang="en-US" sz="2000" dirty="0" smtClean="0"/>
              <a:t> </a:t>
            </a:r>
            <a:r>
              <a:rPr lang="en-US" sz="2000" dirty="0" err="1" smtClean="0"/>
              <a:t>como</a:t>
            </a:r>
            <a:r>
              <a:rPr lang="en-US" sz="2000" dirty="0" smtClean="0"/>
              <a:t> vaginal, </a:t>
            </a:r>
            <a:r>
              <a:rPr lang="en-US" sz="2000" dirty="0" err="1" smtClean="0"/>
              <a:t>orina</a:t>
            </a:r>
            <a:r>
              <a:rPr lang="en-US" sz="2000" dirty="0" smtClean="0"/>
              <a:t>, y </a:t>
            </a:r>
            <a:r>
              <a:rPr lang="en-US" sz="2000" dirty="0" err="1" smtClean="0"/>
              <a:t>sangre</a:t>
            </a:r>
            <a:r>
              <a:rPr lang="en-US" sz="2000" dirty="0" smtClean="0"/>
              <a:t>.</a:t>
            </a:r>
            <a:endParaRPr lang="en-US" sz="2000" dirty="0"/>
          </a:p>
          <a:p>
            <a:pPr>
              <a:lnSpc>
                <a:spcPct val="110000"/>
              </a:lnSpc>
            </a:pPr>
            <a:endParaRPr lang="en-US" sz="16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smtClean="0">
                <a:solidFill>
                  <a:srgbClr val="005DAA"/>
                </a:solidFill>
                <a:latin typeface="Calibri" pitchFamily="34" charset="0"/>
              </a:rPr>
              <a:t>Acerca</a:t>
            </a:r>
            <a:r>
              <a:rPr lang="en-US" sz="2800" b="1" dirty="0" smtClean="0">
                <a:solidFill>
                  <a:srgbClr val="005DAA"/>
                </a:solidFill>
                <a:latin typeface="Calibri" pitchFamily="34" charset="0"/>
              </a:rPr>
              <a:t> de la </a:t>
            </a:r>
            <a:r>
              <a:rPr lang="en-US" sz="2800" b="1" dirty="0" err="1" smtClean="0">
                <a:solidFill>
                  <a:srgbClr val="005DAA"/>
                </a:solidFill>
                <a:latin typeface="Calibri" pitchFamily="34" charset="0"/>
              </a:rPr>
              <a:t>transmisión</a:t>
            </a:r>
            <a:r>
              <a:rPr lang="en-US" sz="2800" b="1" dirty="0" smtClean="0">
                <a:solidFill>
                  <a:srgbClr val="005DAA"/>
                </a:solidFill>
                <a:latin typeface="Calibri" pitchFamily="34" charset="0"/>
              </a:rPr>
              <a:t> sexual</a:t>
            </a:r>
            <a:endParaRPr lang="en-US" sz="2800" b="1" dirty="0">
              <a:solidFill>
                <a:srgbClr val="005DAA"/>
              </a:solidFill>
              <a:latin typeface="Calibri" pitchFamily="34" charset="0"/>
            </a:endParaRP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5" name="Picture 4" title="Condom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205" y="414386"/>
            <a:ext cx="1235535" cy="1597959"/>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 pregnant couple" title="A pregnant cou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121362"/>
            <a:ext cx="5583942" cy="3713483"/>
          </a:xfrm>
        </p:spPr>
        <p:txBody>
          <a:bodyPr>
            <a:noAutofit/>
          </a:bodyPr>
          <a:lstStyle/>
          <a:p>
            <a:pPr lvl="0"/>
            <a:r>
              <a:rPr lang="en-US" sz="2400" dirty="0" smtClean="0"/>
              <a:t>Al no </a:t>
            </a:r>
            <a:r>
              <a:rPr lang="en-US" sz="2400" dirty="0" err="1" smtClean="0"/>
              <a:t>tener</a:t>
            </a:r>
            <a:r>
              <a:rPr lang="en-US" sz="2400" dirty="0" smtClean="0"/>
              <a:t> </a:t>
            </a:r>
            <a:r>
              <a:rPr lang="en-US" sz="2400" dirty="0" err="1" smtClean="0"/>
              <a:t>sexo</a:t>
            </a:r>
            <a:r>
              <a:rPr lang="en-US" sz="2400" dirty="0" smtClean="0"/>
              <a:t> se </a:t>
            </a:r>
            <a:r>
              <a:rPr lang="en-US" sz="2400" dirty="0" err="1" smtClean="0"/>
              <a:t>elimina</a:t>
            </a:r>
            <a:r>
              <a:rPr lang="en-US" sz="2400" dirty="0" smtClean="0"/>
              <a:t> el </a:t>
            </a:r>
            <a:r>
              <a:rPr lang="en-US" sz="2400" dirty="0" err="1" smtClean="0"/>
              <a:t>riesgo</a:t>
            </a:r>
            <a:r>
              <a:rPr lang="en-US" sz="2400" dirty="0" smtClean="0"/>
              <a:t> de </a:t>
            </a:r>
            <a:r>
              <a:rPr lang="en-US" sz="2400" dirty="0" err="1" smtClean="0"/>
              <a:t>contagiar</a:t>
            </a:r>
            <a:r>
              <a:rPr lang="en-US" sz="2400" dirty="0" smtClean="0"/>
              <a:t> </a:t>
            </a:r>
            <a:r>
              <a:rPr lang="en-US" sz="2400" dirty="0" err="1" smtClean="0"/>
              <a:t>por</a:t>
            </a:r>
            <a:r>
              <a:rPr lang="en-US" sz="2400" dirty="0" smtClean="0"/>
              <a:t> </a:t>
            </a:r>
            <a:r>
              <a:rPr lang="en-US" sz="2400" dirty="0" err="1" smtClean="0"/>
              <a:t>esta</a:t>
            </a:r>
            <a:r>
              <a:rPr lang="en-US" sz="2400" dirty="0" smtClean="0"/>
              <a:t> </a:t>
            </a:r>
            <a:r>
              <a:rPr lang="en-US" sz="2400" dirty="0" err="1" smtClean="0"/>
              <a:t>vía</a:t>
            </a:r>
            <a:r>
              <a:rPr lang="en-US" sz="2400" dirty="0" smtClean="0"/>
              <a:t>.</a:t>
            </a:r>
            <a:endParaRPr lang="en-US" sz="2400" dirty="0"/>
          </a:p>
          <a:p>
            <a:pPr lvl="0"/>
            <a:r>
              <a:rPr lang="en-US" sz="2400" dirty="0" smtClean="0"/>
              <a:t>Condones </a:t>
            </a:r>
            <a:r>
              <a:rPr lang="en-US" sz="2400" dirty="0" err="1" smtClean="0"/>
              <a:t>pueden</a:t>
            </a:r>
            <a:r>
              <a:rPr lang="en-US" sz="2400" dirty="0" smtClean="0"/>
              <a:t> reducer el </a:t>
            </a:r>
            <a:r>
              <a:rPr lang="en-US" sz="2400" dirty="0" err="1" smtClean="0"/>
              <a:t>riesgo</a:t>
            </a:r>
            <a:r>
              <a:rPr lang="en-US" sz="2400" dirty="0" smtClean="0"/>
              <a:t> de contagion del </a:t>
            </a:r>
            <a:r>
              <a:rPr lang="en-US" sz="2400" dirty="0" err="1" smtClean="0"/>
              <a:t>Zika</a:t>
            </a:r>
            <a:r>
              <a:rPr lang="en-US" sz="2400" dirty="0" smtClean="0"/>
              <a:t> </a:t>
            </a:r>
            <a:r>
              <a:rPr lang="en-US" sz="2400" dirty="0" err="1" smtClean="0"/>
              <a:t>por</a:t>
            </a:r>
            <a:r>
              <a:rPr lang="en-US" sz="2400" dirty="0" smtClean="0"/>
              <a:t> </a:t>
            </a:r>
            <a:r>
              <a:rPr lang="en-US" sz="2400" dirty="0" err="1" smtClean="0"/>
              <a:t>vía</a:t>
            </a:r>
            <a:r>
              <a:rPr lang="en-US" sz="2400" dirty="0" smtClean="0"/>
              <a:t> sexual.</a:t>
            </a:r>
          </a:p>
          <a:p>
            <a:pPr lvl="1"/>
            <a:r>
              <a:rPr lang="en-US" sz="2000" dirty="0" err="1" smtClean="0"/>
              <a:t>Incluye</a:t>
            </a:r>
            <a:r>
              <a:rPr lang="en-US" sz="2000" dirty="0" smtClean="0"/>
              <a:t> </a:t>
            </a:r>
            <a:r>
              <a:rPr lang="en-US" sz="2000" dirty="0" err="1" smtClean="0"/>
              <a:t>condón</a:t>
            </a:r>
            <a:r>
              <a:rPr lang="en-US" sz="2000" dirty="0" smtClean="0"/>
              <a:t> </a:t>
            </a:r>
            <a:r>
              <a:rPr lang="en-US" sz="2000" dirty="0" err="1" smtClean="0"/>
              <a:t>masculino</a:t>
            </a:r>
            <a:r>
              <a:rPr lang="en-US" sz="2000" dirty="0" smtClean="0"/>
              <a:t> y </a:t>
            </a:r>
            <a:r>
              <a:rPr lang="en-US" sz="2000" dirty="0" err="1" smtClean="0"/>
              <a:t>femeniño</a:t>
            </a:r>
            <a:r>
              <a:rPr lang="en-US" sz="2000" dirty="0" smtClean="0"/>
              <a:t>.</a:t>
            </a:r>
          </a:p>
          <a:p>
            <a:pPr lvl="1"/>
            <a:r>
              <a:rPr lang="en-US" sz="2000" dirty="0" smtClean="0"/>
              <a:t>Condones </a:t>
            </a:r>
            <a:r>
              <a:rPr lang="en-US" sz="2000" dirty="0" err="1" smtClean="0"/>
              <a:t>deben</a:t>
            </a:r>
            <a:r>
              <a:rPr lang="en-US" sz="2000" dirty="0" smtClean="0"/>
              <a:t> </a:t>
            </a:r>
            <a:r>
              <a:rPr lang="en-US" sz="2000" dirty="0" err="1" smtClean="0"/>
              <a:t>ser</a:t>
            </a:r>
            <a:r>
              <a:rPr lang="en-US" sz="2000" dirty="0" smtClean="0"/>
              <a:t> </a:t>
            </a:r>
            <a:r>
              <a:rPr lang="en-US" sz="2000" dirty="0" err="1" smtClean="0"/>
              <a:t>utilizados</a:t>
            </a:r>
            <a:r>
              <a:rPr lang="en-US" sz="2000" dirty="0" smtClean="0"/>
              <a:t> </a:t>
            </a:r>
            <a:r>
              <a:rPr lang="en-US" sz="2000" dirty="0" err="1" smtClean="0"/>
              <a:t>desde</a:t>
            </a:r>
            <a:r>
              <a:rPr lang="en-US" sz="2000" dirty="0" smtClean="0"/>
              <a:t> el principio hasta el final de la </a:t>
            </a:r>
            <a:r>
              <a:rPr lang="en-US" sz="2000" dirty="0" err="1" smtClean="0"/>
              <a:t>relación</a:t>
            </a:r>
            <a:r>
              <a:rPr lang="en-US" sz="2000" dirty="0" smtClean="0"/>
              <a:t> y </a:t>
            </a:r>
            <a:r>
              <a:rPr lang="en-US" sz="2000" dirty="0" err="1" smtClean="0"/>
              <a:t>cada</a:t>
            </a:r>
            <a:r>
              <a:rPr lang="en-US" sz="2000" dirty="0" smtClean="0"/>
              <a:t> </a:t>
            </a:r>
            <a:r>
              <a:rPr lang="en-US" sz="2000" dirty="0" err="1" smtClean="0"/>
              <a:t>vez</a:t>
            </a:r>
            <a:r>
              <a:rPr lang="en-US" sz="2000" dirty="0" smtClean="0"/>
              <a:t>, sea </a:t>
            </a:r>
            <a:r>
              <a:rPr lang="en-US" sz="2000" dirty="0" err="1" smtClean="0"/>
              <a:t>esta</a:t>
            </a:r>
            <a:r>
              <a:rPr lang="en-US" sz="2000" dirty="0" smtClean="0"/>
              <a:t> vaginal</a:t>
            </a:r>
            <a:r>
              <a:rPr lang="en-US" sz="2000" dirty="0"/>
              <a:t>, anal, </a:t>
            </a:r>
            <a:r>
              <a:rPr lang="en-US" sz="2000" dirty="0" err="1" smtClean="0"/>
              <a:t>sexo</a:t>
            </a:r>
            <a:r>
              <a:rPr lang="en-US" sz="2000" dirty="0" smtClean="0"/>
              <a:t> </a:t>
            </a:r>
            <a:r>
              <a:rPr lang="en-US" sz="2000" dirty="0"/>
              <a:t>oral </a:t>
            </a:r>
            <a:r>
              <a:rPr lang="en-US" sz="2000" dirty="0" smtClean="0"/>
              <a:t>y al </a:t>
            </a:r>
            <a:r>
              <a:rPr lang="en-US" sz="2000" dirty="0" err="1" smtClean="0"/>
              <a:t>compartir</a:t>
            </a:r>
            <a:r>
              <a:rPr lang="en-US" sz="2000" dirty="0" smtClean="0"/>
              <a:t> </a:t>
            </a:r>
            <a:r>
              <a:rPr lang="en-US" sz="2000" dirty="0" err="1" smtClean="0"/>
              <a:t>juguetes</a:t>
            </a:r>
            <a:r>
              <a:rPr lang="en-US" sz="2000" dirty="0" smtClean="0"/>
              <a:t> </a:t>
            </a:r>
            <a:r>
              <a:rPr lang="en-US" sz="2000" dirty="0" err="1" smtClean="0"/>
              <a:t>sexuales</a:t>
            </a:r>
            <a:r>
              <a:rPr lang="en-US" sz="2000" dirty="0" smtClean="0"/>
              <a:t>. </a:t>
            </a:r>
            <a:endParaRPr lang="en-US" sz="2000" dirty="0"/>
          </a:p>
          <a:p>
            <a:pPr marL="0" indent="0">
              <a:lnSpc>
                <a:spcPct val="120000"/>
              </a:lnSpc>
              <a:buNone/>
            </a:pPr>
            <a:r>
              <a:rPr lang="en-US" sz="1400" dirty="0" smtClean="0"/>
              <a:t>http</a:t>
            </a:r>
            <a:r>
              <a:rPr lang="en-US" sz="1400" dirty="0"/>
              <a:t>://</a:t>
            </a:r>
            <a:r>
              <a:rPr lang="en-US" sz="1400" dirty="0" smtClean="0"/>
              <a:t>www.cdc.gov/mmwr/volumes/65/wr/pdfs/mm6529e2.pdf</a:t>
            </a:r>
            <a:endParaRPr lang="en-US" sz="1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smtClean="0">
                <a:solidFill>
                  <a:srgbClr val="005DAA"/>
                </a:solidFill>
                <a:latin typeface="Calibri" pitchFamily="34" charset="0"/>
              </a:rPr>
              <a:t>Proteja</a:t>
            </a:r>
            <a:r>
              <a:rPr lang="en-US" sz="2800" b="1" dirty="0" smtClean="0">
                <a:solidFill>
                  <a:srgbClr val="005DAA"/>
                </a:solidFill>
                <a:latin typeface="Calibri" pitchFamily="34" charset="0"/>
              </a:rPr>
              <a:t> a </a:t>
            </a:r>
            <a:r>
              <a:rPr lang="en-US" sz="2800" b="1" dirty="0" err="1" smtClean="0">
                <a:solidFill>
                  <a:srgbClr val="005DAA"/>
                </a:solidFill>
                <a:latin typeface="Calibri" pitchFamily="34" charset="0"/>
              </a:rPr>
              <a:t>su</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pareja</a:t>
            </a:r>
            <a:endParaRPr lang="en-US" sz="2800" b="1" dirty="0">
              <a:solidFill>
                <a:srgbClr val="005DAA"/>
              </a:solidFill>
              <a:latin typeface="Calibri" pitchFamily="34" charset="0"/>
            </a:endParaRPr>
          </a:p>
        </p:txBody>
      </p:sp>
      <p:pic>
        <p:nvPicPr>
          <p:cNvPr id="5" name="Picture 4" title="female cond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6" name="Picture 5" title="Dental d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624" y="1685647"/>
            <a:ext cx="1920240" cy="1920240"/>
          </a:xfrm>
          <a:prstGeom prst="rect">
            <a:avLst/>
          </a:prstGeom>
        </p:spPr>
      </p:pic>
      <p:pic>
        <p:nvPicPr>
          <p:cNvPr id="7" name="Picture 6" title="Male cond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324" y="446648"/>
            <a:ext cx="1920630" cy="1930281"/>
          </a:xfrm>
          <a:prstGeom prst="rect">
            <a:avLst/>
          </a:prstGeom>
        </p:spPr>
      </p:pic>
    </p:spTree>
    <p:extLst>
      <p:ext uri="{BB962C8B-B14F-4D97-AF65-F5344CB8AC3E}">
        <p14:creationId xmlns:p14="http://schemas.microsoft.com/office/powerpoint/2010/main" val="171505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smtClean="0">
                <a:solidFill>
                  <a:srgbClr val="005DAA"/>
                </a:solidFill>
                <a:latin typeface="Calibri" pitchFamily="34" charset="0"/>
              </a:rPr>
              <a:t>Proteja</a:t>
            </a:r>
            <a:r>
              <a:rPr lang="en-US" sz="2800" b="1" dirty="0" smtClean="0">
                <a:solidFill>
                  <a:srgbClr val="005DAA"/>
                </a:solidFill>
                <a:latin typeface="Calibri" pitchFamily="34" charset="0"/>
              </a:rPr>
              <a:t> a </a:t>
            </a:r>
            <a:r>
              <a:rPr lang="en-US" sz="2800" b="1" dirty="0" err="1" smtClean="0">
                <a:solidFill>
                  <a:srgbClr val="005DAA"/>
                </a:solidFill>
                <a:latin typeface="Calibri" pitchFamily="34" charset="0"/>
              </a:rPr>
              <a:t>su</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pareja</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19669" y="1010653"/>
            <a:ext cx="5506952" cy="3655794"/>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Las personas con </a:t>
            </a:r>
            <a:r>
              <a:rPr lang="en-US" sz="2000" dirty="0" err="1" smtClean="0"/>
              <a:t>una</a:t>
            </a:r>
            <a:r>
              <a:rPr lang="en-US" sz="2000" dirty="0" smtClean="0"/>
              <a:t> </a:t>
            </a:r>
            <a:r>
              <a:rPr lang="en-US" sz="2000" dirty="0" err="1" smtClean="0"/>
              <a:t>pareja</a:t>
            </a:r>
            <a:r>
              <a:rPr lang="en-US" sz="2000" dirty="0" smtClean="0"/>
              <a:t> que ha </a:t>
            </a:r>
            <a:r>
              <a:rPr lang="en-US" sz="2000" dirty="0" err="1" smtClean="0"/>
              <a:t>viajado</a:t>
            </a:r>
            <a:r>
              <a:rPr lang="en-US" sz="2000" dirty="0" smtClean="0"/>
              <a:t> a un </a:t>
            </a:r>
            <a:r>
              <a:rPr lang="en-US" sz="2000" dirty="0" err="1" smtClean="0"/>
              <a:t>área</a:t>
            </a:r>
            <a:r>
              <a:rPr lang="en-US" sz="2000" dirty="0" smtClean="0"/>
              <a:t> con </a:t>
            </a:r>
            <a:r>
              <a:rPr lang="en-US" sz="2000" dirty="0" err="1" smtClean="0"/>
              <a:t>riesgo</a:t>
            </a:r>
            <a:r>
              <a:rPr lang="en-US" sz="2000" dirty="0" smtClean="0"/>
              <a:t> de </a:t>
            </a:r>
            <a:r>
              <a:rPr lang="en-US" sz="2000" dirty="0" err="1" smtClean="0"/>
              <a:t>Zika</a:t>
            </a:r>
            <a:r>
              <a:rPr lang="en-US" sz="2000" dirty="0" smtClean="0"/>
              <a:t> </a:t>
            </a:r>
            <a:r>
              <a:rPr lang="en-US" sz="2000" dirty="0" err="1" smtClean="0"/>
              <a:t>debe</a:t>
            </a:r>
            <a:r>
              <a:rPr lang="en-US" sz="2000" dirty="0" smtClean="0"/>
              <a:t> </a:t>
            </a:r>
            <a:r>
              <a:rPr lang="en-US" sz="2000" dirty="0" err="1" smtClean="0"/>
              <a:t>usar</a:t>
            </a:r>
            <a:r>
              <a:rPr lang="en-US" sz="2000" dirty="0" smtClean="0"/>
              <a:t> </a:t>
            </a:r>
            <a:r>
              <a:rPr lang="en-US" sz="2000" dirty="0" err="1" smtClean="0"/>
              <a:t>condón</a:t>
            </a:r>
            <a:r>
              <a:rPr lang="en-US" sz="2000" dirty="0" smtClean="0"/>
              <a:t> o no </a:t>
            </a:r>
            <a:r>
              <a:rPr lang="en-US" sz="2000" dirty="0" err="1" smtClean="0"/>
              <a:t>tener</a:t>
            </a:r>
            <a:r>
              <a:rPr lang="en-US" sz="2000" dirty="0" smtClean="0"/>
              <a:t> </a:t>
            </a:r>
            <a:r>
              <a:rPr lang="en-US" sz="2000" dirty="0" err="1" smtClean="0"/>
              <a:t>sexo</a:t>
            </a:r>
            <a:endParaRPr lang="en-US" sz="2000" dirty="0" smtClean="0"/>
          </a:p>
          <a:p>
            <a:pPr lvl="1"/>
            <a:r>
              <a:rPr lang="en-US" sz="1800" dirty="0" smtClean="0"/>
              <a:t>Si el </a:t>
            </a:r>
            <a:r>
              <a:rPr lang="en-US" sz="1800" dirty="0" err="1" smtClean="0"/>
              <a:t>viajero</a:t>
            </a:r>
            <a:r>
              <a:rPr lang="en-US" sz="1800" dirty="0" smtClean="0"/>
              <a:t> </a:t>
            </a:r>
            <a:r>
              <a:rPr lang="en-US" sz="1800" dirty="0" err="1" smtClean="0"/>
              <a:t>es</a:t>
            </a:r>
            <a:r>
              <a:rPr lang="en-US" sz="1800" dirty="0" smtClean="0"/>
              <a:t> </a:t>
            </a:r>
            <a:r>
              <a:rPr lang="en-US" sz="1800" dirty="0" err="1" smtClean="0"/>
              <a:t>una</a:t>
            </a:r>
            <a:r>
              <a:rPr lang="en-US" sz="1800" dirty="0" smtClean="0"/>
              <a:t> </a:t>
            </a:r>
            <a:r>
              <a:rPr lang="en-US" sz="1800" dirty="0" err="1" smtClean="0"/>
              <a:t>mujer</a:t>
            </a:r>
            <a:r>
              <a:rPr lang="en-US" sz="1800" dirty="0" smtClean="0"/>
              <a:t>: Al </a:t>
            </a:r>
            <a:r>
              <a:rPr lang="en-US" sz="1800" dirty="0" err="1" smtClean="0"/>
              <a:t>menos</a:t>
            </a:r>
            <a:r>
              <a:rPr lang="en-US" sz="1800" dirty="0" smtClean="0"/>
              <a:t> 8 </a:t>
            </a:r>
            <a:r>
              <a:rPr lang="en-US" sz="1800" dirty="0" err="1" smtClean="0"/>
              <a:t>semanas</a:t>
            </a:r>
            <a:r>
              <a:rPr lang="en-US" sz="1800" dirty="0" smtClean="0"/>
              <a:t> </a:t>
            </a:r>
            <a:r>
              <a:rPr lang="en-US" sz="1800" dirty="0" err="1" smtClean="0"/>
              <a:t>después</a:t>
            </a:r>
            <a:r>
              <a:rPr lang="en-US" sz="1800" dirty="0" smtClean="0"/>
              <a:t> de </a:t>
            </a:r>
            <a:r>
              <a:rPr lang="en-US" sz="1800" dirty="0" err="1" smtClean="0"/>
              <a:t>su</a:t>
            </a:r>
            <a:r>
              <a:rPr lang="en-US" sz="1800" dirty="0" smtClean="0"/>
              <a:t> </a:t>
            </a:r>
            <a:r>
              <a:rPr lang="en-US" sz="1800" dirty="0" err="1" smtClean="0"/>
              <a:t>regreso</a:t>
            </a:r>
            <a:r>
              <a:rPr lang="en-US" sz="1800" dirty="0" smtClean="0"/>
              <a:t>, o </a:t>
            </a:r>
            <a:r>
              <a:rPr lang="en-US" sz="1800" dirty="0" err="1" smtClean="0"/>
              <a:t>después</a:t>
            </a:r>
            <a:r>
              <a:rPr lang="en-US" sz="1800" dirty="0" smtClean="0"/>
              <a:t> de </a:t>
            </a:r>
            <a:r>
              <a:rPr lang="en-US" sz="1800" dirty="0" err="1" smtClean="0"/>
              <a:t>presentar</a:t>
            </a:r>
            <a:r>
              <a:rPr lang="en-US" sz="1800" dirty="0" smtClean="0"/>
              <a:t> </a:t>
            </a:r>
            <a:r>
              <a:rPr lang="en-US" sz="1800" dirty="0" err="1" smtClean="0"/>
              <a:t>síntomas</a:t>
            </a:r>
            <a:r>
              <a:rPr lang="en-US" sz="1800" dirty="0" smtClean="0"/>
              <a:t> o </a:t>
            </a:r>
            <a:r>
              <a:rPr lang="en-US" sz="1800" dirty="0" err="1" smtClean="0"/>
              <a:t>ser</a:t>
            </a:r>
            <a:r>
              <a:rPr lang="en-US" sz="1800" dirty="0" smtClean="0"/>
              <a:t> </a:t>
            </a:r>
            <a:r>
              <a:rPr lang="en-US" sz="1800" dirty="0" err="1" smtClean="0"/>
              <a:t>diagnosticada</a:t>
            </a:r>
            <a:endParaRPr lang="en-US" sz="1800" dirty="0" smtClean="0"/>
          </a:p>
          <a:p>
            <a:pPr lvl="1"/>
            <a:r>
              <a:rPr lang="en-US" sz="1800" dirty="0" smtClean="0"/>
              <a:t>Si el </a:t>
            </a:r>
            <a:r>
              <a:rPr lang="en-US" sz="1800" dirty="0" err="1" smtClean="0"/>
              <a:t>viajero</a:t>
            </a:r>
            <a:r>
              <a:rPr lang="en-US" sz="1800" dirty="0" smtClean="0"/>
              <a:t> </a:t>
            </a:r>
            <a:r>
              <a:rPr lang="en-US" sz="1800" dirty="0" err="1" smtClean="0"/>
              <a:t>es</a:t>
            </a:r>
            <a:r>
              <a:rPr lang="en-US" sz="1800" dirty="0" smtClean="0"/>
              <a:t> hombre: Al </a:t>
            </a:r>
            <a:r>
              <a:rPr lang="en-US" sz="1800" dirty="0" err="1" smtClean="0"/>
              <a:t>menos</a:t>
            </a:r>
            <a:r>
              <a:rPr lang="en-US" sz="1800" dirty="0" smtClean="0"/>
              <a:t> </a:t>
            </a:r>
            <a:r>
              <a:rPr lang="en-US" sz="1800" dirty="0" err="1" smtClean="0"/>
              <a:t>por</a:t>
            </a:r>
            <a:r>
              <a:rPr lang="en-US" sz="1800" dirty="0" smtClean="0"/>
              <a:t> 6 </a:t>
            </a:r>
            <a:r>
              <a:rPr lang="en-US" sz="1800" dirty="0" err="1" smtClean="0"/>
              <a:t>meses</a:t>
            </a:r>
            <a:r>
              <a:rPr lang="en-US" sz="1800" dirty="0" smtClean="0"/>
              <a:t> </a:t>
            </a:r>
            <a:r>
              <a:rPr lang="en-US" sz="1800" dirty="0" err="1" smtClean="0"/>
              <a:t>despues</a:t>
            </a:r>
            <a:r>
              <a:rPr lang="en-US" sz="1800" dirty="0" smtClean="0"/>
              <a:t> de </a:t>
            </a:r>
            <a:r>
              <a:rPr lang="en-US" sz="1800" dirty="0" err="1" smtClean="0"/>
              <a:t>su</a:t>
            </a:r>
            <a:r>
              <a:rPr lang="en-US" sz="1800" dirty="0" smtClean="0"/>
              <a:t> </a:t>
            </a:r>
            <a:r>
              <a:rPr lang="en-US" sz="1800" dirty="0" err="1" smtClean="0"/>
              <a:t>regreso</a:t>
            </a:r>
            <a:r>
              <a:rPr lang="en-US" sz="1800" dirty="0"/>
              <a:t> , o </a:t>
            </a:r>
            <a:r>
              <a:rPr lang="en-US" sz="1800" dirty="0" err="1"/>
              <a:t>después</a:t>
            </a:r>
            <a:r>
              <a:rPr lang="en-US" sz="1800" dirty="0"/>
              <a:t> de </a:t>
            </a:r>
            <a:r>
              <a:rPr lang="en-US" sz="1800" dirty="0" err="1"/>
              <a:t>presentar</a:t>
            </a:r>
            <a:r>
              <a:rPr lang="en-US" sz="1800" dirty="0"/>
              <a:t> </a:t>
            </a:r>
            <a:r>
              <a:rPr lang="en-US" sz="1800" dirty="0" err="1"/>
              <a:t>síntomas</a:t>
            </a:r>
            <a:r>
              <a:rPr lang="en-US" sz="1800" dirty="0"/>
              <a:t> o </a:t>
            </a:r>
            <a:r>
              <a:rPr lang="en-US" sz="1800" dirty="0" err="1"/>
              <a:t>ser</a:t>
            </a:r>
            <a:r>
              <a:rPr lang="en-US" sz="1800" dirty="0"/>
              <a:t> </a:t>
            </a:r>
            <a:r>
              <a:rPr lang="en-US" sz="1800" dirty="0" err="1" smtClean="0"/>
              <a:t>diagnosticado</a:t>
            </a:r>
            <a:endParaRPr lang="en-US" sz="1800" dirty="0"/>
          </a:p>
          <a:p>
            <a:r>
              <a:rPr lang="en-US" sz="2000" dirty="0" smtClean="0"/>
              <a:t>Personas que </a:t>
            </a:r>
            <a:r>
              <a:rPr lang="en-US" sz="2000" dirty="0" err="1" smtClean="0"/>
              <a:t>viven</a:t>
            </a:r>
            <a:r>
              <a:rPr lang="en-US" sz="2000" dirty="0" smtClean="0"/>
              <a:t> </a:t>
            </a:r>
            <a:r>
              <a:rPr lang="en-US" sz="2000" dirty="0" err="1" smtClean="0"/>
              <a:t>en</a:t>
            </a:r>
            <a:r>
              <a:rPr lang="en-US" sz="2000" dirty="0" smtClean="0"/>
              <a:t> </a:t>
            </a:r>
            <a:r>
              <a:rPr lang="en-US" sz="2000" dirty="0" err="1" smtClean="0"/>
              <a:t>áreas</a:t>
            </a:r>
            <a:r>
              <a:rPr lang="en-US" sz="2000" dirty="0" smtClean="0"/>
              <a:t> de </a:t>
            </a:r>
            <a:r>
              <a:rPr lang="en-US" sz="2000" dirty="0" err="1" smtClean="0"/>
              <a:t>riesgo</a:t>
            </a:r>
            <a:r>
              <a:rPr lang="en-US" sz="2000" dirty="0" smtClean="0"/>
              <a:t> de </a:t>
            </a:r>
            <a:r>
              <a:rPr lang="en-US" sz="2000" dirty="0" err="1" smtClean="0"/>
              <a:t>Zika</a:t>
            </a:r>
            <a:r>
              <a:rPr lang="en-US" sz="2000" dirty="0" smtClean="0"/>
              <a:t> </a:t>
            </a:r>
            <a:r>
              <a:rPr lang="en-US" sz="2000" dirty="0" err="1" smtClean="0"/>
              <a:t>pueden</a:t>
            </a:r>
            <a:r>
              <a:rPr lang="en-US" sz="2000" dirty="0" smtClean="0"/>
              <a:t> </a:t>
            </a:r>
            <a:r>
              <a:rPr lang="en-US" sz="2000" dirty="0" err="1" smtClean="0"/>
              <a:t>usar</a:t>
            </a:r>
            <a:r>
              <a:rPr lang="en-US" sz="2000" dirty="0" smtClean="0"/>
              <a:t> condones o no </a:t>
            </a:r>
            <a:r>
              <a:rPr lang="en-US" sz="2000" dirty="0" err="1" smtClean="0"/>
              <a:t>tener</a:t>
            </a:r>
            <a:r>
              <a:rPr lang="en-US" sz="2000" dirty="0" smtClean="0"/>
              <a:t> </a:t>
            </a:r>
            <a:r>
              <a:rPr lang="en-US" sz="2000" dirty="0" err="1" smtClean="0"/>
              <a:t>sexo</a:t>
            </a:r>
            <a:r>
              <a:rPr lang="en-US" sz="2000" dirty="0" smtClean="0"/>
              <a:t>.</a:t>
            </a:r>
          </a:p>
          <a:p>
            <a:pPr lvl="1"/>
            <a:endParaRPr lang="en-US" sz="1800" dirty="0" smtClean="0"/>
          </a:p>
          <a:p>
            <a:endParaRPr lang="en-US" sz="2000" dirty="0"/>
          </a:p>
        </p:txBody>
      </p:sp>
    </p:spTree>
    <p:extLst>
      <p:ext uri="{BB962C8B-B14F-4D97-AF65-F5344CB8AC3E}">
        <p14:creationId xmlns:p14="http://schemas.microsoft.com/office/powerpoint/2010/main" val="30333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022" y="1193639"/>
            <a:ext cx="5221705" cy="3394472"/>
          </a:xfrm>
        </p:spPr>
        <p:txBody>
          <a:bodyPr>
            <a:noAutofit/>
          </a:bodyPr>
          <a:lstStyle/>
          <a:p>
            <a:r>
              <a:rPr lang="en-US" sz="2800" dirty="0" smtClean="0"/>
              <a:t>Antes de  </a:t>
            </a:r>
            <a:r>
              <a:rPr lang="en-US" sz="2800" dirty="0"/>
              <a:t>2015, </a:t>
            </a:r>
            <a:r>
              <a:rPr lang="en-US" sz="2800" dirty="0" smtClean="0"/>
              <a:t>las </a:t>
            </a:r>
            <a:r>
              <a:rPr lang="en-US" sz="2800" dirty="0" err="1" smtClean="0"/>
              <a:t>epidemias</a:t>
            </a:r>
            <a:r>
              <a:rPr lang="en-US" sz="2800" dirty="0" smtClean="0"/>
              <a:t> de </a:t>
            </a:r>
            <a:r>
              <a:rPr lang="en-US" sz="2800" dirty="0" err="1" smtClean="0"/>
              <a:t>Zika</a:t>
            </a:r>
            <a:r>
              <a:rPr lang="en-US" sz="2800" dirty="0" smtClean="0"/>
              <a:t> </a:t>
            </a:r>
            <a:r>
              <a:rPr lang="en-US" sz="2800" dirty="0" err="1" smtClean="0"/>
              <a:t>ocurrieron</a:t>
            </a:r>
            <a:r>
              <a:rPr lang="en-US" sz="2800" dirty="0" smtClean="0"/>
              <a:t> </a:t>
            </a:r>
            <a:r>
              <a:rPr lang="en-US" sz="2800" dirty="0" err="1" smtClean="0"/>
              <a:t>en</a:t>
            </a:r>
            <a:r>
              <a:rPr lang="en-US" sz="2800" dirty="0" smtClean="0"/>
              <a:t> </a:t>
            </a:r>
            <a:r>
              <a:rPr lang="en-US" sz="2800" dirty="0"/>
              <a:t>Africa, </a:t>
            </a:r>
            <a:r>
              <a:rPr lang="en-US" sz="2800" dirty="0" err="1" smtClean="0"/>
              <a:t>Sudeste</a:t>
            </a:r>
            <a:r>
              <a:rPr lang="en-US" sz="2800" dirty="0" smtClean="0"/>
              <a:t> de </a:t>
            </a:r>
            <a:r>
              <a:rPr lang="en-US" sz="2800" dirty="0"/>
              <a:t>Asia</a:t>
            </a:r>
            <a:r>
              <a:rPr lang="en-US" sz="2800" dirty="0" smtClean="0"/>
              <a:t>, e </a:t>
            </a:r>
            <a:r>
              <a:rPr lang="en-US" sz="2800" dirty="0" err="1" smtClean="0"/>
              <a:t>islas</a:t>
            </a:r>
            <a:r>
              <a:rPr lang="en-US" sz="2800" dirty="0" smtClean="0"/>
              <a:t> del </a:t>
            </a:r>
            <a:r>
              <a:rPr lang="en-US" sz="2800" dirty="0" err="1" smtClean="0"/>
              <a:t>Pacifico</a:t>
            </a:r>
            <a:r>
              <a:rPr lang="en-US" sz="2800" dirty="0" smtClean="0"/>
              <a:t>.</a:t>
            </a:r>
            <a:endParaRPr lang="en-US" sz="2800" dirty="0"/>
          </a:p>
          <a:p>
            <a:r>
              <a:rPr lang="en-US" sz="2800" dirty="0" err="1" smtClean="0"/>
              <a:t>Actualmente</a:t>
            </a:r>
            <a:r>
              <a:rPr lang="en-US" sz="2800" dirty="0" smtClean="0"/>
              <a:t> las </a:t>
            </a:r>
            <a:r>
              <a:rPr lang="en-US" sz="2800" dirty="0" err="1" smtClean="0"/>
              <a:t>epidemias</a:t>
            </a:r>
            <a:r>
              <a:rPr lang="en-US" sz="2800" dirty="0" smtClean="0"/>
              <a:t> </a:t>
            </a:r>
            <a:r>
              <a:rPr lang="en-US" sz="2800" dirty="0" err="1" smtClean="0"/>
              <a:t>están</a:t>
            </a:r>
            <a:r>
              <a:rPr lang="en-US" sz="2800" dirty="0" smtClean="0"/>
              <a:t> </a:t>
            </a:r>
            <a:r>
              <a:rPr lang="en-US" sz="2800" dirty="0" err="1" smtClean="0"/>
              <a:t>sucediendo</a:t>
            </a:r>
            <a:r>
              <a:rPr lang="en-US" sz="2800" dirty="0" smtClean="0"/>
              <a:t> </a:t>
            </a:r>
            <a:r>
              <a:rPr lang="en-US" sz="2800" dirty="0" err="1" smtClean="0"/>
              <a:t>en</a:t>
            </a:r>
            <a:r>
              <a:rPr lang="en-US" sz="2800" dirty="0" smtClean="0"/>
              <a:t> </a:t>
            </a:r>
            <a:r>
              <a:rPr lang="en-US" sz="2800" dirty="0" err="1" smtClean="0"/>
              <a:t>muchois</a:t>
            </a:r>
            <a:r>
              <a:rPr lang="en-US" sz="2800" dirty="0" smtClean="0"/>
              <a:t> </a:t>
            </a:r>
            <a:r>
              <a:rPr lang="en-US" sz="2800" dirty="0" err="1" smtClean="0"/>
              <a:t>países</a:t>
            </a:r>
            <a:r>
              <a:rPr lang="en-US" sz="2800" dirty="0" smtClean="0"/>
              <a:t> y </a:t>
            </a:r>
            <a:r>
              <a:rPr lang="en-US" sz="2800" dirty="0" err="1" smtClean="0"/>
              <a:t>territorios</a:t>
            </a:r>
            <a:r>
              <a:rPr lang="en-US" sz="2800" dirty="0" smtClean="0"/>
              <a:t>. </a:t>
            </a:r>
            <a:endParaRPr lang="en-US" sz="2800" dirty="0"/>
          </a:p>
        </p:txBody>
      </p:sp>
      <p:sp>
        <p:nvSpPr>
          <p:cNvPr id="3" name="Title 2"/>
          <p:cNvSpPr>
            <a:spLocks noGrp="1"/>
          </p:cNvSpPr>
          <p:nvPr>
            <p:ph type="title"/>
          </p:nvPr>
        </p:nvSpPr>
        <p:spPr/>
        <p:txBody>
          <a:bodyPr>
            <a:normAutofit/>
          </a:bodyPr>
          <a:lstStyle/>
          <a:p>
            <a:r>
              <a:rPr lang="en-US" sz="2500" b="1" dirty="0">
                <a:solidFill>
                  <a:srgbClr val="005DAA"/>
                </a:solidFill>
                <a:latin typeface="Calibri" pitchFamily="34" charset="0"/>
              </a:rPr>
              <a:t>Where has Zika </a:t>
            </a:r>
            <a:r>
              <a:rPr lang="en-US" sz="2500" b="1" dirty="0" smtClean="0">
                <a:solidFill>
                  <a:srgbClr val="005DAA"/>
                </a:solidFill>
                <a:latin typeface="Calibri" pitchFamily="34" charset="0"/>
              </a:rPr>
              <a:t>been </a:t>
            </a:r>
            <a:r>
              <a:rPr lang="en-US" sz="2500" b="1" dirty="0">
                <a:solidFill>
                  <a:srgbClr val="005DAA"/>
                </a:solidFill>
                <a:latin typeface="Calibri" pitchFamily="34" charset="0"/>
              </a:rPr>
              <a:t>found?</a:t>
            </a:r>
          </a:p>
        </p:txBody>
      </p:sp>
      <p:pic>
        <p:nvPicPr>
          <p:cNvPr id="4" name="Picture 3" title="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387" y="822823"/>
            <a:ext cx="4090096" cy="3851507"/>
          </a:xfrm>
          <a:prstGeom prst="rect">
            <a:avLst/>
          </a:prstGeom>
        </p:spPr>
      </p:pic>
      <p:sp>
        <p:nvSpPr>
          <p:cNvPr id="5" name="TextBox 4"/>
          <p:cNvSpPr txBox="1"/>
          <p:nvPr/>
        </p:nvSpPr>
        <p:spPr>
          <a:xfrm>
            <a:off x="5075936" y="4498008"/>
            <a:ext cx="3640997" cy="338554"/>
          </a:xfrm>
          <a:prstGeom prst="rect">
            <a:avLst/>
          </a:prstGeom>
          <a:noFill/>
        </p:spPr>
        <p:txBody>
          <a:bodyPr wrap="none" rtlCol="0">
            <a:spAutoFit/>
          </a:bodyPr>
          <a:lstStyle/>
          <a:p>
            <a:r>
              <a:rPr lang="en-US" sz="1600" dirty="0">
                <a:hlinkClick r:id="rId4"/>
              </a:rPr>
              <a:t>http://</a:t>
            </a:r>
            <a:r>
              <a:rPr lang="en-US" sz="1600" dirty="0" smtClean="0">
                <a:hlinkClick r:id="rId4"/>
              </a:rPr>
              <a:t>www.cdc.gov/zika/geo/index.html</a:t>
            </a:r>
            <a:r>
              <a:rPr lang="en-US" sz="1600" dirty="0" smtClean="0"/>
              <a:t> </a:t>
            </a:r>
            <a:endParaRPr lang="en-US" sz="1600" dirty="0"/>
          </a:p>
        </p:txBody>
      </p:sp>
    </p:spTree>
    <p:extLst>
      <p:ext uri="{BB962C8B-B14F-4D97-AF65-F5344CB8AC3E}">
        <p14:creationId xmlns:p14="http://schemas.microsoft.com/office/powerpoint/2010/main" val="2122709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smtClean="0">
                <a:solidFill>
                  <a:srgbClr val="005DAA"/>
                </a:solidFill>
                <a:latin typeface="Calibri" pitchFamily="34" charset="0"/>
              </a:rPr>
              <a:t>Durante el </a:t>
            </a:r>
            <a:r>
              <a:rPr lang="en-US" sz="2800" b="1" dirty="0" err="1" smtClean="0">
                <a:solidFill>
                  <a:srgbClr val="005DAA"/>
                </a:solidFill>
                <a:latin typeface="Calibri" pitchFamily="34" charset="0"/>
              </a:rPr>
              <a:t>embarazo</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155032"/>
            <a:ext cx="4957169" cy="3511415"/>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smtClean="0"/>
              <a:t>Parejas</a:t>
            </a:r>
            <a:r>
              <a:rPr lang="en-US" sz="2400" dirty="0" smtClean="0"/>
              <a:t> </a:t>
            </a:r>
            <a:r>
              <a:rPr lang="en-US" sz="2400" dirty="0" err="1" smtClean="0"/>
              <a:t>embarazadas</a:t>
            </a:r>
            <a:r>
              <a:rPr lang="en-US" sz="2400" dirty="0" smtClean="0"/>
              <a:t> </a:t>
            </a:r>
            <a:r>
              <a:rPr lang="en-US" sz="2400" dirty="0" err="1" smtClean="0"/>
              <a:t>en</a:t>
            </a:r>
            <a:r>
              <a:rPr lang="en-US" sz="2400" dirty="0" smtClean="0"/>
              <a:t> las </a:t>
            </a:r>
            <a:r>
              <a:rPr lang="en-US" sz="2400" dirty="0" err="1" smtClean="0"/>
              <a:t>cuales</a:t>
            </a:r>
            <a:r>
              <a:rPr lang="en-US" sz="2400" dirty="0" smtClean="0"/>
              <a:t>  </a:t>
            </a:r>
            <a:r>
              <a:rPr lang="en-US" sz="2400" dirty="0" err="1" smtClean="0"/>
              <a:t>uno</a:t>
            </a:r>
            <a:r>
              <a:rPr lang="en-US" sz="2400" dirty="0" smtClean="0"/>
              <a:t> de </a:t>
            </a:r>
            <a:r>
              <a:rPr lang="en-US" sz="2400" dirty="0" err="1" smtClean="0"/>
              <a:t>sus</a:t>
            </a:r>
            <a:r>
              <a:rPr lang="en-US" sz="2400" dirty="0" smtClean="0"/>
              <a:t> </a:t>
            </a:r>
            <a:r>
              <a:rPr lang="en-US" sz="2400" dirty="0" err="1" smtClean="0"/>
              <a:t>miembros</a:t>
            </a:r>
            <a:r>
              <a:rPr lang="en-US" sz="2400" dirty="0" smtClean="0"/>
              <a:t> vive o </a:t>
            </a:r>
            <a:r>
              <a:rPr lang="en-US" sz="2400" dirty="0" err="1" smtClean="0"/>
              <a:t>viaja</a:t>
            </a:r>
            <a:r>
              <a:rPr lang="en-US" sz="2400" dirty="0" smtClean="0"/>
              <a:t> a un </a:t>
            </a:r>
            <a:r>
              <a:rPr lang="en-US" sz="2400" dirty="0" err="1" smtClean="0"/>
              <a:t>área</a:t>
            </a:r>
            <a:r>
              <a:rPr lang="en-US" sz="2400" dirty="0" smtClean="0"/>
              <a:t> con </a:t>
            </a:r>
            <a:r>
              <a:rPr lang="en-US" sz="2400" dirty="0" err="1" smtClean="0"/>
              <a:t>riesgo</a:t>
            </a:r>
            <a:r>
              <a:rPr lang="en-US" sz="2400" dirty="0" smtClean="0"/>
              <a:t> de </a:t>
            </a:r>
            <a:r>
              <a:rPr lang="en-US" sz="2400" dirty="0" err="1" smtClean="0"/>
              <a:t>Zika</a:t>
            </a:r>
            <a:r>
              <a:rPr lang="en-US" sz="2400" dirty="0" smtClean="0"/>
              <a:t> </a:t>
            </a:r>
            <a:r>
              <a:rPr lang="en-US" sz="2400" dirty="0" err="1" smtClean="0"/>
              <a:t>deber</a:t>
            </a:r>
            <a:r>
              <a:rPr lang="en-US" sz="2400" dirty="0" err="1"/>
              <a:t>í</a:t>
            </a:r>
            <a:r>
              <a:rPr lang="en-US" sz="2400" dirty="0" err="1" smtClean="0"/>
              <a:t>a</a:t>
            </a:r>
            <a:r>
              <a:rPr lang="en-US" sz="2400" dirty="0" smtClean="0"/>
              <a:t>:</a:t>
            </a:r>
          </a:p>
          <a:p>
            <a:pPr lvl="1"/>
            <a:r>
              <a:rPr lang="en-US" sz="2000" dirty="0" err="1" smtClean="0"/>
              <a:t>Usar</a:t>
            </a:r>
            <a:r>
              <a:rPr lang="en-US" sz="2000" dirty="0" smtClean="0"/>
              <a:t> </a:t>
            </a:r>
            <a:r>
              <a:rPr lang="en-US" sz="2000" dirty="0" err="1" smtClean="0"/>
              <a:t>condón</a:t>
            </a:r>
            <a:r>
              <a:rPr lang="en-US" sz="2000" dirty="0" smtClean="0"/>
              <a:t> de principio a fin de la </a:t>
            </a:r>
            <a:r>
              <a:rPr lang="en-US" sz="2000" dirty="0" err="1" smtClean="0"/>
              <a:t>relaci</a:t>
            </a:r>
            <a:r>
              <a:rPr lang="en-US" sz="2000" dirty="0" err="1"/>
              <a:t>ó</a:t>
            </a:r>
            <a:r>
              <a:rPr lang="en-US" sz="2000" dirty="0" err="1" smtClean="0"/>
              <a:t>n</a:t>
            </a:r>
            <a:r>
              <a:rPr lang="en-US" sz="2000" dirty="0" smtClean="0"/>
              <a:t> </a:t>
            </a:r>
            <a:r>
              <a:rPr lang="en-US" sz="2000" dirty="0" err="1" smtClean="0"/>
              <a:t>cada</a:t>
            </a:r>
            <a:r>
              <a:rPr lang="en-US" sz="2000" dirty="0" smtClean="0"/>
              <a:t> </a:t>
            </a:r>
            <a:r>
              <a:rPr lang="en-US" sz="2000" dirty="0" err="1" smtClean="0"/>
              <a:t>vez</a:t>
            </a:r>
            <a:r>
              <a:rPr lang="en-US" sz="2000" dirty="0" smtClean="0"/>
              <a:t> que </a:t>
            </a:r>
            <a:r>
              <a:rPr lang="en-US" sz="2000" dirty="0" err="1" smtClean="0"/>
              <a:t>tienen</a:t>
            </a:r>
            <a:r>
              <a:rPr lang="en-US" sz="2000" dirty="0" smtClean="0"/>
              <a:t> </a:t>
            </a:r>
            <a:r>
              <a:rPr lang="en-US" sz="2000" dirty="0" err="1" smtClean="0"/>
              <a:t>sexo</a:t>
            </a:r>
            <a:r>
              <a:rPr lang="en-US" sz="2000" dirty="0" smtClean="0"/>
              <a:t> (</a:t>
            </a:r>
            <a:r>
              <a:rPr lang="en-US" sz="2000" dirty="0"/>
              <a:t>oral, vaginal, </a:t>
            </a:r>
            <a:r>
              <a:rPr lang="en-US" sz="2000" dirty="0" smtClean="0"/>
              <a:t>o </a:t>
            </a:r>
            <a:r>
              <a:rPr lang="en-US" sz="2000" dirty="0"/>
              <a:t>anal) </a:t>
            </a:r>
            <a:r>
              <a:rPr lang="en-US" sz="2000" dirty="0" smtClean="0"/>
              <a:t>o no </a:t>
            </a:r>
            <a:r>
              <a:rPr lang="en-US" sz="2000" dirty="0" err="1" smtClean="0"/>
              <a:t>tener</a:t>
            </a:r>
            <a:r>
              <a:rPr lang="en-US" sz="2000" dirty="0" smtClean="0"/>
              <a:t> </a:t>
            </a:r>
            <a:r>
              <a:rPr lang="en-US" sz="2000" dirty="0" err="1" smtClean="0"/>
              <a:t>sexo</a:t>
            </a:r>
            <a:r>
              <a:rPr lang="en-US" sz="2000" dirty="0" smtClean="0"/>
              <a:t> </a:t>
            </a:r>
            <a:r>
              <a:rPr lang="en-US" sz="2000" dirty="0" err="1" smtClean="0"/>
              <a:t>durante</a:t>
            </a:r>
            <a:r>
              <a:rPr lang="en-US" sz="2000" dirty="0" smtClean="0"/>
              <a:t> el </a:t>
            </a:r>
            <a:r>
              <a:rPr lang="en-US" sz="2000" dirty="0" err="1" smtClean="0"/>
              <a:t>embaraazo</a:t>
            </a:r>
            <a:r>
              <a:rPr lang="en-US" sz="2000" dirty="0" smtClean="0"/>
              <a:t>.</a:t>
            </a:r>
          </a:p>
          <a:p>
            <a:pPr lvl="1"/>
            <a:r>
              <a:rPr lang="en-US" sz="2000" dirty="0" smtClean="0"/>
              <a:t>No </a:t>
            </a:r>
            <a:r>
              <a:rPr lang="en-US" sz="2000" dirty="0" err="1" smtClean="0"/>
              <a:t>compartir</a:t>
            </a:r>
            <a:r>
              <a:rPr lang="en-US" sz="2000" dirty="0" smtClean="0"/>
              <a:t> </a:t>
            </a:r>
            <a:r>
              <a:rPr lang="en-US" sz="2000" dirty="0" err="1" smtClean="0"/>
              <a:t>juguetes</a:t>
            </a:r>
            <a:r>
              <a:rPr lang="en-US" sz="2000" dirty="0" smtClean="0"/>
              <a:t> </a:t>
            </a:r>
            <a:r>
              <a:rPr lang="en-US" sz="2000" dirty="0" err="1" smtClean="0"/>
              <a:t>sexuales</a:t>
            </a:r>
            <a:r>
              <a:rPr lang="en-US" sz="2000" dirty="0" smtClean="0"/>
              <a:t> </a:t>
            </a:r>
            <a:r>
              <a:rPr lang="en-US" sz="2000" dirty="0" err="1" smtClean="0"/>
              <a:t>durante</a:t>
            </a:r>
            <a:r>
              <a:rPr lang="en-US" sz="2000" dirty="0" smtClean="0"/>
              <a:t> el </a:t>
            </a:r>
            <a:r>
              <a:rPr lang="en-US" sz="2000" dirty="0" err="1" smtClean="0"/>
              <a:t>embarazo</a:t>
            </a:r>
            <a:r>
              <a:rPr lang="en-US" sz="2000" dirty="0" smtClean="0"/>
              <a:t>.</a:t>
            </a:r>
          </a:p>
          <a:p>
            <a:endParaRPr lang="en-US" sz="2400" dirty="0" smtClean="0"/>
          </a:p>
          <a:p>
            <a:pPr lvl="1"/>
            <a:endParaRPr lang="en-US" sz="2000" dirty="0" smtClean="0"/>
          </a:p>
          <a:p>
            <a:endParaRPr lang="en-US" sz="2400" dirty="0"/>
          </a:p>
        </p:txBody>
      </p:sp>
    </p:spTree>
    <p:extLst>
      <p:ext uri="{BB962C8B-B14F-4D97-AF65-F5344CB8AC3E}">
        <p14:creationId xmlns:p14="http://schemas.microsoft.com/office/powerpoint/2010/main" val="312794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n-US" dirty="0"/>
          </a:p>
          <a:p>
            <a:endParaRPr lang="en-US" dirty="0"/>
          </a:p>
          <a:p>
            <a:endParaRPr lang="en-US"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smtClean="0">
                <a:solidFill>
                  <a:srgbClr val="005DAA"/>
                </a:solidFill>
                <a:latin typeface="Calibri" pitchFamily="34" charset="0"/>
              </a:rPr>
              <a:t>Si </a:t>
            </a:r>
            <a:r>
              <a:rPr lang="en-US" sz="2800" b="1" dirty="0" err="1" smtClean="0">
                <a:solidFill>
                  <a:srgbClr val="005DAA"/>
                </a:solidFill>
                <a:latin typeface="Calibri" pitchFamily="34" charset="0"/>
              </a:rPr>
              <a:t>usted</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está</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pensando</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tener</a:t>
            </a:r>
            <a:r>
              <a:rPr lang="en-US" sz="2800" b="1" dirty="0" smtClean="0">
                <a:solidFill>
                  <a:srgbClr val="005DAA"/>
                </a:solidFill>
                <a:latin typeface="Calibri" pitchFamily="34" charset="0"/>
              </a:rPr>
              <a:t> un </a:t>
            </a:r>
            <a:r>
              <a:rPr lang="en-US" sz="2800" b="1" dirty="0" err="1" smtClean="0">
                <a:solidFill>
                  <a:srgbClr val="005DAA"/>
                </a:solidFill>
                <a:latin typeface="Calibri" pitchFamily="34" charset="0"/>
              </a:rPr>
              <a:t>bebé</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02946604"/>
              </p:ext>
            </p:extLst>
          </p:nvPr>
        </p:nvGraphicFramePr>
        <p:xfrm>
          <a:off x="246185" y="1457128"/>
          <a:ext cx="5168183" cy="3486171"/>
        </p:xfrm>
        <a:graphic>
          <a:graphicData uri="http://schemas.openxmlformats.org/drawingml/2006/table">
            <a:tbl>
              <a:tblPr firstRow="1" firstCol="1" bandRow="1">
                <a:tableStyleId>{C083E6E3-FA7D-4D7B-A595-EF9225AFEA82}</a:tableStyleId>
              </a:tblPr>
              <a:tblGrid>
                <a:gridCol w="2532719">
                  <a:extLst>
                    <a:ext uri="{9D8B030D-6E8A-4147-A177-3AD203B41FA5}">
                      <a16:colId xmlns="" xmlns:a16="http://schemas.microsoft.com/office/drawing/2014/main" val="20000"/>
                    </a:ext>
                  </a:extLst>
                </a:gridCol>
                <a:gridCol w="2635464">
                  <a:extLst>
                    <a:ext uri="{9D8B030D-6E8A-4147-A177-3AD203B41FA5}">
                      <a16:colId xmlns="" xmlns:a16="http://schemas.microsoft.com/office/drawing/2014/main" val="20001"/>
                    </a:ext>
                  </a:extLst>
                </a:gridCol>
              </a:tblGrid>
              <a:tr h="640096">
                <a:tc gridSpan="2">
                  <a:txBody>
                    <a:bodyPr/>
                    <a:lstStyle/>
                    <a:p>
                      <a:pPr marL="0" marR="0" algn="ctr">
                        <a:lnSpc>
                          <a:spcPts val="1875"/>
                        </a:lnSpc>
                        <a:spcBef>
                          <a:spcPts val="0"/>
                        </a:spcBef>
                        <a:spcAft>
                          <a:spcPts val="0"/>
                        </a:spcAft>
                      </a:pPr>
                      <a:r>
                        <a:rPr lang="en-US" sz="1800" b="1" dirty="0" err="1" smtClean="0">
                          <a:solidFill>
                            <a:schemeClr val="tx1"/>
                          </a:solidFill>
                          <a:effectLst/>
                          <a:latin typeface="+mn-lt"/>
                          <a:ea typeface="+mn-ea"/>
                          <a:cs typeface="+mn-cs"/>
                        </a:rPr>
                        <a:t>Exposición</a:t>
                      </a:r>
                      <a:r>
                        <a:rPr lang="en-US" sz="1800" b="1" baseline="0" dirty="0" smtClean="0">
                          <a:solidFill>
                            <a:schemeClr val="tx1"/>
                          </a:solidFill>
                          <a:effectLst/>
                          <a:latin typeface="+mn-lt"/>
                          <a:ea typeface="+mn-ea"/>
                          <a:cs typeface="+mn-cs"/>
                        </a:rPr>
                        <a:t> </a:t>
                      </a:r>
                      <a:r>
                        <a:rPr lang="en-US" sz="1800" b="1" baseline="0" dirty="0" err="1" smtClean="0">
                          <a:solidFill>
                            <a:schemeClr val="tx1"/>
                          </a:solidFill>
                          <a:effectLst/>
                          <a:latin typeface="+mn-lt"/>
                          <a:ea typeface="+mn-ea"/>
                          <a:cs typeface="+mn-cs"/>
                        </a:rPr>
                        <a:t>debida</a:t>
                      </a:r>
                      <a:r>
                        <a:rPr lang="en-US" sz="1800" b="1" baseline="0" dirty="0" smtClean="0">
                          <a:solidFill>
                            <a:schemeClr val="tx1"/>
                          </a:solidFill>
                          <a:effectLst/>
                          <a:latin typeface="+mn-lt"/>
                          <a:ea typeface="+mn-ea"/>
                          <a:cs typeface="+mn-cs"/>
                        </a:rPr>
                        <a:t> a </a:t>
                      </a:r>
                      <a:r>
                        <a:rPr lang="en-US" sz="1800" b="1" baseline="0" dirty="0" err="1" smtClean="0">
                          <a:solidFill>
                            <a:schemeClr val="tx1"/>
                          </a:solidFill>
                          <a:effectLst/>
                          <a:latin typeface="+mn-lt"/>
                          <a:ea typeface="+mn-ea"/>
                          <a:cs typeface="+mn-cs"/>
                        </a:rPr>
                        <a:t>viajar</a:t>
                      </a:r>
                      <a:r>
                        <a:rPr lang="en-US" sz="1800" b="1" baseline="0" dirty="0" smtClean="0">
                          <a:solidFill>
                            <a:schemeClr val="tx1"/>
                          </a:solidFill>
                          <a:effectLst/>
                          <a:latin typeface="+mn-lt"/>
                          <a:ea typeface="+mn-ea"/>
                          <a:cs typeface="+mn-cs"/>
                        </a:rPr>
                        <a:t> o </a:t>
                      </a:r>
                      <a:r>
                        <a:rPr lang="en-US" sz="1800" b="1" baseline="0" dirty="0" err="1" smtClean="0">
                          <a:solidFill>
                            <a:schemeClr val="tx1"/>
                          </a:solidFill>
                          <a:effectLst/>
                          <a:latin typeface="+mn-lt"/>
                          <a:ea typeface="+mn-ea"/>
                          <a:cs typeface="+mn-cs"/>
                        </a:rPr>
                        <a:t>haber</a:t>
                      </a:r>
                      <a:r>
                        <a:rPr lang="en-US" sz="1800" b="1" baseline="0" dirty="0" smtClean="0">
                          <a:solidFill>
                            <a:schemeClr val="tx1"/>
                          </a:solidFill>
                          <a:effectLst/>
                          <a:latin typeface="+mn-lt"/>
                          <a:ea typeface="+mn-ea"/>
                          <a:cs typeface="+mn-cs"/>
                        </a:rPr>
                        <a:t> </a:t>
                      </a:r>
                      <a:r>
                        <a:rPr lang="en-US" sz="1800" b="1" baseline="0" dirty="0" err="1" smtClean="0">
                          <a:solidFill>
                            <a:schemeClr val="tx1"/>
                          </a:solidFill>
                          <a:effectLst/>
                          <a:latin typeface="+mn-lt"/>
                          <a:ea typeface="+mn-ea"/>
                          <a:cs typeface="+mn-cs"/>
                        </a:rPr>
                        <a:t>tenido</a:t>
                      </a:r>
                      <a:r>
                        <a:rPr lang="en-US" sz="1800" b="1" baseline="0" dirty="0" smtClean="0">
                          <a:solidFill>
                            <a:schemeClr val="tx1"/>
                          </a:solidFill>
                          <a:effectLst/>
                          <a:latin typeface="+mn-lt"/>
                          <a:ea typeface="+mn-ea"/>
                          <a:cs typeface="+mn-cs"/>
                        </a:rPr>
                        <a:t> </a:t>
                      </a:r>
                      <a:r>
                        <a:rPr lang="en-US" sz="1800" b="1" baseline="0" dirty="0" err="1" smtClean="0">
                          <a:solidFill>
                            <a:schemeClr val="tx1"/>
                          </a:solidFill>
                          <a:effectLst/>
                          <a:latin typeface="+mn-lt"/>
                          <a:ea typeface="+mn-ea"/>
                          <a:cs typeface="+mn-cs"/>
                        </a:rPr>
                        <a:t>sexo</a:t>
                      </a:r>
                      <a:r>
                        <a:rPr lang="en-US" sz="1800" b="1" baseline="0" dirty="0" smtClean="0">
                          <a:solidFill>
                            <a:schemeClr val="tx1"/>
                          </a:solidFill>
                          <a:effectLst/>
                          <a:latin typeface="+mn-lt"/>
                          <a:ea typeface="+mn-ea"/>
                          <a:cs typeface="+mn-cs"/>
                        </a:rPr>
                        <a:t> sin </a:t>
                      </a:r>
                      <a:r>
                        <a:rPr lang="en-US" sz="1800" b="1" baseline="0" dirty="0" err="1" smtClean="0">
                          <a:solidFill>
                            <a:schemeClr val="tx1"/>
                          </a:solidFill>
                          <a:effectLst/>
                          <a:latin typeface="+mn-lt"/>
                          <a:ea typeface="+mn-ea"/>
                          <a:cs typeface="+mn-cs"/>
                        </a:rPr>
                        <a:t>protección</a:t>
                      </a:r>
                      <a:r>
                        <a:rPr lang="en-US" sz="1800" b="1" baseline="0" dirty="0" smtClean="0">
                          <a:solidFill>
                            <a:schemeClr val="tx1"/>
                          </a:solidFill>
                          <a:effectLst/>
                          <a:latin typeface="+mn-lt"/>
                          <a:ea typeface="+mn-ea"/>
                          <a:cs typeface="+mn-cs"/>
                        </a:rPr>
                        <a:t> con </a:t>
                      </a:r>
                      <a:r>
                        <a:rPr lang="en-US" sz="1800" b="1" baseline="0" dirty="0" err="1" smtClean="0">
                          <a:solidFill>
                            <a:schemeClr val="tx1"/>
                          </a:solidFill>
                          <a:effectLst/>
                          <a:latin typeface="+mn-lt"/>
                          <a:ea typeface="+mn-ea"/>
                          <a:cs typeface="+mn-cs"/>
                        </a:rPr>
                        <a:t>alguien</a:t>
                      </a:r>
                      <a:r>
                        <a:rPr lang="en-US" sz="1800" b="1" baseline="0" dirty="0" smtClean="0">
                          <a:solidFill>
                            <a:schemeClr val="tx1"/>
                          </a:solidFill>
                          <a:effectLst/>
                          <a:latin typeface="+mn-lt"/>
                          <a:ea typeface="+mn-ea"/>
                          <a:cs typeface="+mn-cs"/>
                        </a:rPr>
                        <a:t> que vive o </a:t>
                      </a:r>
                      <a:r>
                        <a:rPr lang="en-US" sz="1800" b="1" baseline="0" dirty="0" err="1" smtClean="0">
                          <a:solidFill>
                            <a:schemeClr val="tx1"/>
                          </a:solidFill>
                          <a:effectLst/>
                          <a:latin typeface="+mn-lt"/>
                          <a:ea typeface="+mn-ea"/>
                          <a:cs typeface="+mn-cs"/>
                        </a:rPr>
                        <a:t>viaja</a:t>
                      </a:r>
                      <a:r>
                        <a:rPr lang="en-US" sz="1800" b="1" baseline="0" dirty="0" smtClean="0">
                          <a:solidFill>
                            <a:schemeClr val="tx1"/>
                          </a:solidFill>
                          <a:effectLst/>
                          <a:latin typeface="+mn-lt"/>
                          <a:ea typeface="+mn-ea"/>
                          <a:cs typeface="+mn-cs"/>
                        </a:rPr>
                        <a:t> a un </a:t>
                      </a:r>
                      <a:r>
                        <a:rPr lang="en-US" sz="1800" b="1" baseline="0" dirty="0" err="1" smtClean="0">
                          <a:solidFill>
                            <a:schemeClr val="tx1"/>
                          </a:solidFill>
                          <a:effectLst/>
                          <a:latin typeface="+mn-lt"/>
                          <a:ea typeface="+mn-ea"/>
                          <a:cs typeface="+mn-cs"/>
                        </a:rPr>
                        <a:t>lugar</a:t>
                      </a:r>
                      <a:r>
                        <a:rPr lang="en-US" sz="1800" b="1" baseline="0" dirty="0" smtClean="0">
                          <a:solidFill>
                            <a:schemeClr val="tx1"/>
                          </a:solidFill>
                          <a:effectLst/>
                          <a:latin typeface="+mn-lt"/>
                          <a:ea typeface="+mn-ea"/>
                          <a:cs typeface="+mn-cs"/>
                        </a:rPr>
                        <a:t> con </a:t>
                      </a:r>
                      <a:r>
                        <a:rPr lang="en-US" sz="1800" b="1" baseline="0" dirty="0" err="1" smtClean="0">
                          <a:solidFill>
                            <a:schemeClr val="tx1"/>
                          </a:solidFill>
                          <a:effectLst/>
                          <a:latin typeface="+mn-lt"/>
                          <a:ea typeface="+mn-ea"/>
                          <a:cs typeface="+mn-cs"/>
                        </a:rPr>
                        <a:t>riesgo</a:t>
                      </a:r>
                      <a:r>
                        <a:rPr lang="en-US" sz="1800" b="1" baseline="0" dirty="0" smtClean="0">
                          <a:solidFill>
                            <a:schemeClr val="tx1"/>
                          </a:solidFill>
                          <a:effectLst/>
                          <a:latin typeface="+mn-lt"/>
                          <a:ea typeface="+mn-ea"/>
                          <a:cs typeface="+mn-cs"/>
                        </a:rPr>
                        <a:t> de </a:t>
                      </a:r>
                      <a:r>
                        <a:rPr lang="en-US" sz="1800" b="1" baseline="0" dirty="0" err="1" smtClean="0">
                          <a:solidFill>
                            <a:schemeClr val="accent1"/>
                          </a:solidFill>
                          <a:effectLst/>
                          <a:latin typeface="+mn-lt"/>
                          <a:ea typeface="+mn-ea"/>
                          <a:cs typeface="+mn-cs"/>
                        </a:rPr>
                        <a:t>Zika</a:t>
                      </a:r>
                      <a:endParaRPr lang="en-US" sz="18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 xmlns:a16="http://schemas.microsoft.com/office/drawing/2014/main" val="10000"/>
                  </a:ext>
                </a:extLst>
              </a:tr>
              <a:tr h="640096">
                <a:tc>
                  <a:txBody>
                    <a:bodyPr/>
                    <a:lstStyle/>
                    <a:p>
                      <a:pPr marL="457200" marR="0" lvl="1" algn="l" defTabSz="457200" rtl="0" eaLnBrk="1" latinLnBrk="0" hangingPunct="1">
                        <a:lnSpc>
                          <a:spcPts val="1875"/>
                        </a:lnSpc>
                        <a:spcBef>
                          <a:spcPts val="0"/>
                        </a:spcBef>
                        <a:spcAft>
                          <a:spcPts val="0"/>
                        </a:spcAft>
                      </a:pPr>
                      <a:r>
                        <a:rPr lang="en-US" sz="1800" b="1" kern="1200" dirty="0" err="1" smtClean="0">
                          <a:effectLst/>
                        </a:rPr>
                        <a:t>Mujer</a:t>
                      </a:r>
                      <a:endParaRPr lang="en-US" sz="1800" b="1" kern="1200" dirty="0">
                        <a:solidFill>
                          <a:schemeClr val="dk1"/>
                        </a:solidFill>
                        <a:effectLst/>
                        <a:latin typeface="+mn-lt"/>
                        <a:ea typeface="+mn-ea"/>
                        <a:cs typeface="+mn-cs"/>
                      </a:endParaRPr>
                    </a:p>
                  </a:txBody>
                  <a:tcPr marL="9525" marR="9525" marT="9525" marB="9525" anchor="ctr"/>
                </a:tc>
                <a:tc>
                  <a:txBody>
                    <a:bodyPr/>
                    <a:lstStyle/>
                    <a:p>
                      <a:pPr marL="0" marR="0" algn="ctr">
                        <a:lnSpc>
                          <a:spcPts val="1875"/>
                        </a:lnSpc>
                        <a:spcBef>
                          <a:spcPts val="0"/>
                        </a:spcBef>
                        <a:spcAft>
                          <a:spcPts val="0"/>
                        </a:spcAft>
                      </a:pPr>
                      <a:r>
                        <a:rPr lang="en-US" sz="1800" b="1" dirty="0" smtClean="0">
                          <a:effectLst/>
                        </a:rPr>
                        <a:t>Hombre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10001"/>
                  </a:ext>
                </a:extLst>
              </a:tr>
              <a:tr h="2103125">
                <a:tc>
                  <a:txBody>
                    <a:bodyPr/>
                    <a:lstStyle/>
                    <a:p>
                      <a:pPr marL="457200" marR="0" lvl="1" algn="l" defTabSz="457200" rtl="0" eaLnBrk="1" latinLnBrk="0" hangingPunct="1">
                        <a:lnSpc>
                          <a:spcPts val="1875"/>
                        </a:lnSpc>
                        <a:spcBef>
                          <a:spcPts val="0"/>
                        </a:spcBef>
                        <a:spcAft>
                          <a:spcPts val="0"/>
                        </a:spcAft>
                      </a:pPr>
                      <a:r>
                        <a:rPr lang="en-US" sz="1800" b="0" kern="1200" dirty="0" err="1" smtClean="0">
                          <a:effectLst/>
                        </a:rPr>
                        <a:t>Esperar</a:t>
                      </a:r>
                      <a:r>
                        <a:rPr lang="en-US" sz="1800" b="0" kern="1200" dirty="0" smtClean="0">
                          <a:effectLst/>
                        </a:rPr>
                        <a:t> al </a:t>
                      </a:r>
                      <a:r>
                        <a:rPr lang="en-US" sz="1800" b="0" kern="1200" dirty="0" err="1" smtClean="0">
                          <a:effectLst/>
                        </a:rPr>
                        <a:t>menos</a:t>
                      </a:r>
                      <a:r>
                        <a:rPr lang="en-US" sz="1800" b="0" kern="1200" dirty="0" smtClean="0">
                          <a:effectLst/>
                        </a:rPr>
                        <a:t> 8 </a:t>
                      </a:r>
                      <a:r>
                        <a:rPr lang="en-US" sz="1800" b="0" kern="1200" dirty="0" err="1" smtClean="0">
                          <a:effectLst/>
                        </a:rPr>
                        <a:t>semanas</a:t>
                      </a:r>
                      <a:r>
                        <a:rPr lang="en-US" sz="1800" b="0" kern="1200" dirty="0" smtClean="0">
                          <a:effectLst/>
                        </a:rPr>
                        <a:t> </a:t>
                      </a:r>
                      <a:r>
                        <a:rPr lang="en-US" sz="1800" b="0" kern="1200" dirty="0" err="1" smtClean="0">
                          <a:effectLst/>
                        </a:rPr>
                        <a:t>después</a:t>
                      </a:r>
                      <a:r>
                        <a:rPr lang="en-US" sz="1800" b="0" kern="1200" dirty="0" smtClean="0">
                          <a:effectLst/>
                        </a:rPr>
                        <a:t> de </a:t>
                      </a:r>
                      <a:r>
                        <a:rPr lang="en-US" sz="1800" b="0" kern="1200" dirty="0" err="1" smtClean="0">
                          <a:effectLst/>
                        </a:rPr>
                        <a:t>inicio</a:t>
                      </a:r>
                      <a:r>
                        <a:rPr lang="en-US" sz="1800" b="0" kern="1200" dirty="0" smtClean="0">
                          <a:effectLst/>
                        </a:rPr>
                        <a:t> de </a:t>
                      </a:r>
                      <a:r>
                        <a:rPr lang="en-US" sz="1800" b="0" kern="1200" dirty="0" err="1" smtClean="0">
                          <a:effectLst/>
                        </a:rPr>
                        <a:t>los</a:t>
                      </a:r>
                      <a:r>
                        <a:rPr lang="en-US" sz="1800" b="0" kern="1200" dirty="0" smtClean="0">
                          <a:effectLst/>
                        </a:rPr>
                        <a:t> </a:t>
                      </a:r>
                      <a:r>
                        <a:rPr lang="en-US" sz="1800" b="0" kern="1200" dirty="0" err="1" smtClean="0">
                          <a:effectLst/>
                        </a:rPr>
                        <a:t>síntomas</a:t>
                      </a:r>
                      <a:r>
                        <a:rPr lang="en-US" sz="1800" b="0" kern="1200" dirty="0" smtClean="0">
                          <a:effectLst/>
                        </a:rPr>
                        <a:t> o de la possible </a:t>
                      </a:r>
                      <a:r>
                        <a:rPr lang="en-US" sz="1800" b="0" kern="1200" dirty="0" err="1" smtClean="0">
                          <a:effectLst/>
                        </a:rPr>
                        <a:t>exposición</a:t>
                      </a:r>
                      <a:r>
                        <a:rPr lang="en-US" sz="1800" b="0" kern="1200" dirty="0" smtClean="0">
                          <a:effectLst/>
                        </a:rPr>
                        <a:t>,</a:t>
                      </a:r>
                      <a:r>
                        <a:rPr lang="en-US" sz="1800" b="0" kern="1200" baseline="0" dirty="0" smtClean="0">
                          <a:effectLst/>
                        </a:rPr>
                        <a:t> antes de </a:t>
                      </a:r>
                      <a:r>
                        <a:rPr lang="en-US" sz="1800" b="0" kern="1200" baseline="0" dirty="0" err="1" smtClean="0">
                          <a:effectLst/>
                        </a:rPr>
                        <a:t>intentar</a:t>
                      </a:r>
                      <a:r>
                        <a:rPr lang="en-US" sz="1800" b="0" kern="1200" baseline="0" dirty="0" smtClean="0">
                          <a:effectLst/>
                        </a:rPr>
                        <a:t> </a:t>
                      </a:r>
                      <a:r>
                        <a:rPr lang="en-US" sz="1800" b="0" kern="1200" baseline="0" dirty="0" err="1" smtClean="0">
                          <a:effectLst/>
                        </a:rPr>
                        <a:t>quedar</a:t>
                      </a:r>
                      <a:r>
                        <a:rPr lang="en-US" sz="1800" b="0" kern="1200" baseline="0" dirty="0" smtClean="0">
                          <a:effectLst/>
                        </a:rPr>
                        <a:t> </a:t>
                      </a:r>
                      <a:r>
                        <a:rPr lang="en-US" sz="1800" b="0" kern="1200" baseline="0" dirty="0" err="1" smtClean="0">
                          <a:effectLst/>
                        </a:rPr>
                        <a:t>embarazada</a:t>
                      </a:r>
                      <a:endParaRPr lang="en-US" sz="1800" b="0" kern="1200" dirty="0">
                        <a:solidFill>
                          <a:schemeClr val="dk1"/>
                        </a:solidFill>
                        <a:effectLst/>
                        <a:latin typeface="+mn-lt"/>
                        <a:ea typeface="+mn-ea"/>
                        <a:cs typeface="+mn-cs"/>
                      </a:endParaRPr>
                    </a:p>
                  </a:txBody>
                  <a:tcPr marL="9525" marR="9525" marT="9525" marB="9525" anchor="ctr"/>
                </a:tc>
                <a:tc>
                  <a:txBody>
                    <a:bodyPr/>
                    <a:lstStyle/>
                    <a:p>
                      <a:pPr marL="457200" marR="0" lvl="1">
                        <a:lnSpc>
                          <a:spcPts val="1875"/>
                        </a:lnSpc>
                        <a:spcBef>
                          <a:spcPts val="0"/>
                        </a:spcBef>
                        <a:spcAft>
                          <a:spcPts val="0"/>
                        </a:spcAft>
                      </a:pPr>
                      <a:r>
                        <a:rPr lang="en-US" sz="1800" b="0" kern="1200" dirty="0" err="1" smtClean="0">
                          <a:effectLst/>
                        </a:rPr>
                        <a:t>Esperar</a:t>
                      </a:r>
                      <a:r>
                        <a:rPr lang="en-US" sz="1800" b="0" kern="1200" dirty="0" smtClean="0">
                          <a:effectLst/>
                        </a:rPr>
                        <a:t> al </a:t>
                      </a:r>
                      <a:r>
                        <a:rPr lang="en-US" sz="1800" b="0" kern="1200" dirty="0" err="1" smtClean="0">
                          <a:effectLst/>
                        </a:rPr>
                        <a:t>menos</a:t>
                      </a:r>
                      <a:r>
                        <a:rPr lang="en-US" sz="1800" b="0" kern="1200" dirty="0" smtClean="0">
                          <a:effectLst/>
                        </a:rPr>
                        <a:t> 6 </a:t>
                      </a:r>
                      <a:r>
                        <a:rPr lang="en-US" sz="1800" b="0" kern="1200" dirty="0" err="1" smtClean="0">
                          <a:effectLst/>
                        </a:rPr>
                        <a:t>meses</a:t>
                      </a:r>
                      <a:r>
                        <a:rPr lang="en-US" sz="1800" b="0" kern="1200" dirty="0" smtClean="0">
                          <a:effectLst/>
                        </a:rPr>
                        <a:t> </a:t>
                      </a:r>
                      <a:r>
                        <a:rPr lang="en-US" sz="1800" b="0" kern="1200" dirty="0" err="1" smtClean="0">
                          <a:effectLst/>
                        </a:rPr>
                        <a:t>después</a:t>
                      </a:r>
                      <a:r>
                        <a:rPr lang="en-US" sz="1800" b="0" kern="1200" dirty="0" smtClean="0">
                          <a:effectLst/>
                        </a:rPr>
                        <a:t> de </a:t>
                      </a:r>
                      <a:r>
                        <a:rPr lang="en-US" sz="1800" b="0" kern="1200" dirty="0" err="1" smtClean="0">
                          <a:effectLst/>
                        </a:rPr>
                        <a:t>inicio</a:t>
                      </a:r>
                      <a:r>
                        <a:rPr lang="en-US" sz="1800" b="0" kern="1200" dirty="0" smtClean="0">
                          <a:effectLst/>
                        </a:rPr>
                        <a:t> de </a:t>
                      </a:r>
                      <a:r>
                        <a:rPr lang="en-US" sz="1800" b="0" kern="1200" dirty="0" err="1" smtClean="0">
                          <a:effectLst/>
                        </a:rPr>
                        <a:t>los</a:t>
                      </a:r>
                      <a:r>
                        <a:rPr lang="en-US" sz="1800" b="0" kern="1200" dirty="0" smtClean="0">
                          <a:effectLst/>
                        </a:rPr>
                        <a:t> </a:t>
                      </a:r>
                      <a:r>
                        <a:rPr lang="en-US" sz="1800" b="0" kern="1200" dirty="0" err="1" smtClean="0">
                          <a:effectLst/>
                        </a:rPr>
                        <a:t>síntomas</a:t>
                      </a:r>
                      <a:r>
                        <a:rPr lang="en-US" sz="1800" b="0" kern="1200" dirty="0" smtClean="0">
                          <a:effectLst/>
                        </a:rPr>
                        <a:t> o de la possible </a:t>
                      </a:r>
                      <a:r>
                        <a:rPr lang="en-US" sz="1800" b="0" kern="1200" dirty="0" err="1" smtClean="0">
                          <a:effectLst/>
                        </a:rPr>
                        <a:t>exposición</a:t>
                      </a:r>
                      <a:r>
                        <a:rPr lang="en-US" sz="1800" b="0" kern="1200" dirty="0" smtClean="0">
                          <a:effectLst/>
                        </a:rPr>
                        <a:t>,</a:t>
                      </a:r>
                      <a:r>
                        <a:rPr lang="en-US" sz="1800" b="0" kern="1200" baseline="0" dirty="0" smtClean="0">
                          <a:effectLst/>
                        </a:rPr>
                        <a:t> antes de </a:t>
                      </a:r>
                      <a:r>
                        <a:rPr lang="en-US" sz="1800" b="0" kern="1200" baseline="0" dirty="0" err="1" smtClean="0">
                          <a:effectLst/>
                        </a:rPr>
                        <a:t>intentar</a:t>
                      </a:r>
                      <a:r>
                        <a:rPr lang="en-US" sz="1800" b="0" kern="1200" baseline="0" dirty="0" smtClean="0">
                          <a:effectLst/>
                        </a:rPr>
                        <a:t> </a:t>
                      </a:r>
                      <a:r>
                        <a:rPr lang="en-US" sz="1800" b="0" kern="1200" baseline="0" dirty="0" err="1" smtClean="0">
                          <a:effectLst/>
                        </a:rPr>
                        <a:t>concebir</a:t>
                      </a:r>
                      <a:r>
                        <a:rPr lang="en-US" sz="1800" b="0" kern="1200" baseline="0" dirty="0" smtClean="0">
                          <a:effectLst/>
                        </a:rPr>
                        <a:t> con </a:t>
                      </a:r>
                      <a:r>
                        <a:rPr lang="en-US" sz="1800" b="0" kern="1200" baseline="0" dirty="0" err="1" smtClean="0">
                          <a:effectLst/>
                        </a:rPr>
                        <a:t>su</a:t>
                      </a:r>
                      <a:r>
                        <a:rPr lang="en-US" sz="1800" b="0" kern="1200" baseline="0" dirty="0" smtClean="0">
                          <a:effectLst/>
                        </a:rPr>
                        <a:t> </a:t>
                      </a:r>
                      <a:r>
                        <a:rPr lang="en-US" sz="1800" b="0" kern="1200" baseline="0" dirty="0" err="1" smtClean="0">
                          <a:effectLst/>
                        </a:rPr>
                        <a:t>pareja</a:t>
                      </a:r>
                      <a:r>
                        <a:rPr lang="en-US" sz="1800" dirty="0" smtClean="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4788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217526"/>
            <a:ext cx="5270986" cy="921836"/>
          </a:xfrm>
        </p:spPr>
        <p:txBody>
          <a:bodyPr/>
          <a:lstStyle/>
          <a:p>
            <a:r>
              <a:rPr lang="en-US" b="1" dirty="0">
                <a:solidFill>
                  <a:srgbClr val="005DAA"/>
                </a:solidFill>
                <a:latin typeface="Calibri" pitchFamily="34" charset="0"/>
              </a:rPr>
              <a:t>Si </a:t>
            </a:r>
            <a:r>
              <a:rPr lang="en-US" b="1" dirty="0" err="1">
                <a:solidFill>
                  <a:srgbClr val="005DAA"/>
                </a:solidFill>
                <a:latin typeface="Calibri" pitchFamily="34" charset="0"/>
              </a:rPr>
              <a:t>usted</a:t>
            </a:r>
            <a:r>
              <a:rPr lang="en-US" b="1" dirty="0">
                <a:solidFill>
                  <a:srgbClr val="005DAA"/>
                </a:solidFill>
                <a:latin typeface="Calibri" pitchFamily="34" charset="0"/>
              </a:rPr>
              <a:t> </a:t>
            </a:r>
            <a:r>
              <a:rPr lang="en-US" b="1" dirty="0" err="1">
                <a:solidFill>
                  <a:srgbClr val="005DAA"/>
                </a:solidFill>
                <a:latin typeface="Calibri" pitchFamily="34" charset="0"/>
              </a:rPr>
              <a:t>está</a:t>
            </a:r>
            <a:r>
              <a:rPr lang="en-US" b="1" dirty="0">
                <a:solidFill>
                  <a:srgbClr val="005DAA"/>
                </a:solidFill>
                <a:latin typeface="Calibri" pitchFamily="34" charset="0"/>
              </a:rPr>
              <a:t> </a:t>
            </a:r>
            <a:r>
              <a:rPr lang="en-US" b="1" dirty="0" err="1">
                <a:solidFill>
                  <a:srgbClr val="005DAA"/>
                </a:solidFill>
                <a:latin typeface="Calibri" pitchFamily="34" charset="0"/>
              </a:rPr>
              <a:t>pensando</a:t>
            </a:r>
            <a:r>
              <a:rPr lang="en-US" b="1" dirty="0">
                <a:solidFill>
                  <a:srgbClr val="005DAA"/>
                </a:solidFill>
                <a:latin typeface="Calibri" pitchFamily="34" charset="0"/>
              </a:rPr>
              <a:t> </a:t>
            </a:r>
            <a:r>
              <a:rPr lang="en-US" b="1" dirty="0" err="1">
                <a:solidFill>
                  <a:srgbClr val="005DAA"/>
                </a:solidFill>
                <a:latin typeface="Calibri" pitchFamily="34" charset="0"/>
              </a:rPr>
              <a:t>tener</a:t>
            </a:r>
            <a:r>
              <a:rPr lang="en-US" b="1" dirty="0">
                <a:solidFill>
                  <a:srgbClr val="005DAA"/>
                </a:solidFill>
                <a:latin typeface="Calibri" pitchFamily="34" charset="0"/>
              </a:rPr>
              <a:t> un </a:t>
            </a:r>
            <a:r>
              <a:rPr lang="en-US" b="1" dirty="0" err="1">
                <a:solidFill>
                  <a:srgbClr val="005DAA"/>
                </a:solidFill>
                <a:latin typeface="Calibri" pitchFamily="34" charset="0"/>
              </a:rPr>
              <a:t>bebé</a:t>
            </a:r>
            <a:endParaRPr lang="en-US" dirty="0"/>
          </a:p>
        </p:txBody>
      </p:sp>
      <p:pic>
        <p:nvPicPr>
          <p:cNvPr id="4" name="Picture 3"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24555203"/>
              </p:ext>
            </p:extLst>
          </p:nvPr>
        </p:nvGraphicFramePr>
        <p:xfrm>
          <a:off x="222280" y="703612"/>
          <a:ext cx="5168184" cy="4408536"/>
        </p:xfrm>
        <a:graphic>
          <a:graphicData uri="http://schemas.openxmlformats.org/drawingml/2006/table">
            <a:tbl>
              <a:tblPr firstRow="1" firstCol="1" bandRow="1">
                <a:tableStyleId>{C083E6E3-FA7D-4D7B-A595-EF9225AFEA82}</a:tableStyleId>
              </a:tblPr>
              <a:tblGrid>
                <a:gridCol w="2532719">
                  <a:extLst>
                    <a:ext uri="{9D8B030D-6E8A-4147-A177-3AD203B41FA5}">
                      <a16:colId xmlns="" xmlns:a16="http://schemas.microsoft.com/office/drawing/2014/main" val="20000"/>
                    </a:ext>
                  </a:extLst>
                </a:gridCol>
                <a:gridCol w="51373">
                  <a:extLst>
                    <a:ext uri="{9D8B030D-6E8A-4147-A177-3AD203B41FA5}">
                      <a16:colId xmlns="" xmlns:a16="http://schemas.microsoft.com/office/drawing/2014/main" val="20001"/>
                    </a:ext>
                  </a:extLst>
                </a:gridCol>
                <a:gridCol w="2584092">
                  <a:extLst>
                    <a:ext uri="{9D8B030D-6E8A-4147-A177-3AD203B41FA5}">
                      <a16:colId xmlns="" xmlns:a16="http://schemas.microsoft.com/office/drawing/2014/main" val="20002"/>
                    </a:ext>
                  </a:extLst>
                </a:gridCol>
              </a:tblGrid>
              <a:tr h="698322">
                <a:tc gridSpan="3">
                  <a:txBody>
                    <a:bodyPr/>
                    <a:lstStyle/>
                    <a:p>
                      <a:pPr marL="0" marR="0" algn="ctr">
                        <a:lnSpc>
                          <a:spcPts val="1875"/>
                        </a:lnSpc>
                        <a:spcBef>
                          <a:spcPts val="0"/>
                        </a:spcBef>
                        <a:spcAft>
                          <a:spcPts val="0"/>
                        </a:spcAft>
                      </a:pPr>
                      <a:r>
                        <a:rPr lang="en-US" sz="1800" b="1" dirty="0" err="1" smtClean="0">
                          <a:solidFill>
                            <a:schemeClr val="tx1"/>
                          </a:solidFill>
                          <a:effectLst/>
                          <a:latin typeface="+mn-lt"/>
                          <a:ea typeface="+mn-ea"/>
                          <a:cs typeface="+mn-cs"/>
                        </a:rPr>
                        <a:t>Exposición</a:t>
                      </a:r>
                      <a:r>
                        <a:rPr lang="en-US" sz="1800" b="1" baseline="0" dirty="0" smtClean="0">
                          <a:solidFill>
                            <a:schemeClr val="tx1"/>
                          </a:solidFill>
                          <a:effectLst/>
                          <a:latin typeface="+mn-lt"/>
                          <a:ea typeface="+mn-ea"/>
                          <a:cs typeface="+mn-cs"/>
                        </a:rPr>
                        <a:t> </a:t>
                      </a:r>
                      <a:r>
                        <a:rPr lang="en-US" sz="1800" b="1" baseline="0" dirty="0" err="1" smtClean="0">
                          <a:solidFill>
                            <a:schemeClr val="tx1"/>
                          </a:solidFill>
                          <a:effectLst/>
                          <a:latin typeface="+mn-lt"/>
                          <a:ea typeface="+mn-ea"/>
                          <a:cs typeface="+mn-cs"/>
                        </a:rPr>
                        <a:t>debida</a:t>
                      </a:r>
                      <a:r>
                        <a:rPr lang="en-US" sz="1800" b="1" baseline="0" dirty="0" smtClean="0">
                          <a:solidFill>
                            <a:schemeClr val="tx1"/>
                          </a:solidFill>
                          <a:effectLst/>
                          <a:latin typeface="+mn-lt"/>
                          <a:ea typeface="+mn-ea"/>
                          <a:cs typeface="+mn-cs"/>
                        </a:rPr>
                        <a:t> a </a:t>
                      </a:r>
                      <a:r>
                        <a:rPr lang="en-US" sz="1800" b="1" baseline="0" dirty="0" err="1" smtClean="0">
                          <a:solidFill>
                            <a:schemeClr val="tx1"/>
                          </a:solidFill>
                          <a:effectLst/>
                          <a:latin typeface="+mn-lt"/>
                          <a:ea typeface="+mn-ea"/>
                          <a:cs typeface="+mn-cs"/>
                        </a:rPr>
                        <a:t>viajar</a:t>
                      </a:r>
                      <a:r>
                        <a:rPr lang="en-US" sz="1800" b="1" baseline="0" dirty="0" smtClean="0">
                          <a:solidFill>
                            <a:schemeClr val="tx1"/>
                          </a:solidFill>
                          <a:effectLst/>
                          <a:latin typeface="+mn-lt"/>
                          <a:ea typeface="+mn-ea"/>
                          <a:cs typeface="+mn-cs"/>
                        </a:rPr>
                        <a:t> o </a:t>
                      </a:r>
                      <a:r>
                        <a:rPr lang="en-US" sz="1800" b="1" baseline="0" dirty="0" err="1" smtClean="0">
                          <a:solidFill>
                            <a:schemeClr val="tx1"/>
                          </a:solidFill>
                          <a:effectLst/>
                          <a:latin typeface="+mn-lt"/>
                          <a:ea typeface="+mn-ea"/>
                          <a:cs typeface="+mn-cs"/>
                        </a:rPr>
                        <a:t>haber</a:t>
                      </a:r>
                      <a:r>
                        <a:rPr lang="en-US" sz="1800" b="1" baseline="0" dirty="0" smtClean="0">
                          <a:solidFill>
                            <a:schemeClr val="tx1"/>
                          </a:solidFill>
                          <a:effectLst/>
                          <a:latin typeface="+mn-lt"/>
                          <a:ea typeface="+mn-ea"/>
                          <a:cs typeface="+mn-cs"/>
                        </a:rPr>
                        <a:t> </a:t>
                      </a:r>
                      <a:r>
                        <a:rPr lang="en-US" sz="1800" b="1" baseline="0" dirty="0" err="1" smtClean="0">
                          <a:solidFill>
                            <a:schemeClr val="tx1"/>
                          </a:solidFill>
                          <a:effectLst/>
                          <a:latin typeface="+mn-lt"/>
                          <a:ea typeface="+mn-ea"/>
                          <a:cs typeface="+mn-cs"/>
                        </a:rPr>
                        <a:t>tenido</a:t>
                      </a:r>
                      <a:r>
                        <a:rPr lang="en-US" sz="1800" b="1" baseline="0" dirty="0" smtClean="0">
                          <a:solidFill>
                            <a:schemeClr val="tx1"/>
                          </a:solidFill>
                          <a:effectLst/>
                          <a:latin typeface="+mn-lt"/>
                          <a:ea typeface="+mn-ea"/>
                          <a:cs typeface="+mn-cs"/>
                        </a:rPr>
                        <a:t> </a:t>
                      </a:r>
                      <a:r>
                        <a:rPr lang="en-US" sz="1800" b="1" baseline="0" dirty="0" err="1" smtClean="0">
                          <a:solidFill>
                            <a:schemeClr val="tx1"/>
                          </a:solidFill>
                          <a:effectLst/>
                          <a:latin typeface="+mn-lt"/>
                          <a:ea typeface="+mn-ea"/>
                          <a:cs typeface="+mn-cs"/>
                        </a:rPr>
                        <a:t>sexo</a:t>
                      </a:r>
                      <a:r>
                        <a:rPr lang="en-US" sz="1800" b="1" baseline="0" dirty="0" smtClean="0">
                          <a:solidFill>
                            <a:schemeClr val="tx1"/>
                          </a:solidFill>
                          <a:effectLst/>
                          <a:latin typeface="+mn-lt"/>
                          <a:ea typeface="+mn-ea"/>
                          <a:cs typeface="+mn-cs"/>
                        </a:rPr>
                        <a:t> sin </a:t>
                      </a:r>
                      <a:r>
                        <a:rPr lang="en-US" sz="1800" b="1" baseline="0" dirty="0" err="1" smtClean="0">
                          <a:solidFill>
                            <a:schemeClr val="tx1"/>
                          </a:solidFill>
                          <a:effectLst/>
                          <a:latin typeface="+mn-lt"/>
                          <a:ea typeface="+mn-ea"/>
                          <a:cs typeface="+mn-cs"/>
                        </a:rPr>
                        <a:t>protección</a:t>
                      </a:r>
                      <a:r>
                        <a:rPr lang="en-US" sz="1800" b="1" baseline="0" dirty="0" smtClean="0">
                          <a:solidFill>
                            <a:schemeClr val="tx1"/>
                          </a:solidFill>
                          <a:effectLst/>
                          <a:latin typeface="+mn-lt"/>
                          <a:ea typeface="+mn-ea"/>
                          <a:cs typeface="+mn-cs"/>
                        </a:rPr>
                        <a:t> con </a:t>
                      </a:r>
                      <a:r>
                        <a:rPr lang="en-US" sz="1800" b="1" baseline="0" dirty="0" err="1" smtClean="0">
                          <a:solidFill>
                            <a:schemeClr val="tx1"/>
                          </a:solidFill>
                          <a:effectLst/>
                          <a:latin typeface="+mn-lt"/>
                          <a:ea typeface="+mn-ea"/>
                          <a:cs typeface="+mn-cs"/>
                        </a:rPr>
                        <a:t>alguien</a:t>
                      </a:r>
                      <a:r>
                        <a:rPr lang="en-US" sz="1800" b="1" baseline="0" dirty="0" smtClean="0">
                          <a:solidFill>
                            <a:schemeClr val="tx1"/>
                          </a:solidFill>
                          <a:effectLst/>
                          <a:latin typeface="+mn-lt"/>
                          <a:ea typeface="+mn-ea"/>
                          <a:cs typeface="+mn-cs"/>
                        </a:rPr>
                        <a:t> que vive o </a:t>
                      </a:r>
                      <a:r>
                        <a:rPr lang="en-US" sz="1800" b="1" baseline="0" dirty="0" err="1" smtClean="0">
                          <a:solidFill>
                            <a:schemeClr val="tx1"/>
                          </a:solidFill>
                          <a:effectLst/>
                          <a:latin typeface="+mn-lt"/>
                          <a:ea typeface="+mn-ea"/>
                          <a:cs typeface="+mn-cs"/>
                        </a:rPr>
                        <a:t>viaja</a:t>
                      </a:r>
                      <a:r>
                        <a:rPr lang="en-US" sz="1800" b="1" baseline="0" dirty="0" smtClean="0">
                          <a:solidFill>
                            <a:schemeClr val="tx1"/>
                          </a:solidFill>
                          <a:effectLst/>
                          <a:latin typeface="+mn-lt"/>
                          <a:ea typeface="+mn-ea"/>
                          <a:cs typeface="+mn-cs"/>
                        </a:rPr>
                        <a:t> a un </a:t>
                      </a:r>
                      <a:r>
                        <a:rPr lang="en-US" sz="1800" b="1" baseline="0" dirty="0" err="1" smtClean="0">
                          <a:solidFill>
                            <a:schemeClr val="tx1"/>
                          </a:solidFill>
                          <a:effectLst/>
                          <a:latin typeface="+mn-lt"/>
                          <a:ea typeface="+mn-ea"/>
                          <a:cs typeface="+mn-cs"/>
                        </a:rPr>
                        <a:t>lugar</a:t>
                      </a:r>
                      <a:r>
                        <a:rPr lang="en-US" sz="1800" b="1" baseline="0" dirty="0" smtClean="0">
                          <a:solidFill>
                            <a:schemeClr val="tx1"/>
                          </a:solidFill>
                          <a:effectLst/>
                          <a:latin typeface="+mn-lt"/>
                          <a:ea typeface="+mn-ea"/>
                          <a:cs typeface="+mn-cs"/>
                        </a:rPr>
                        <a:t> con </a:t>
                      </a:r>
                      <a:r>
                        <a:rPr lang="en-US" sz="1800" b="1" baseline="0" dirty="0" err="1" smtClean="0">
                          <a:solidFill>
                            <a:schemeClr val="tx1"/>
                          </a:solidFill>
                          <a:effectLst/>
                          <a:latin typeface="+mn-lt"/>
                          <a:ea typeface="+mn-ea"/>
                          <a:cs typeface="+mn-cs"/>
                        </a:rPr>
                        <a:t>riesgo</a:t>
                      </a:r>
                      <a:r>
                        <a:rPr lang="en-US" sz="1800" b="1" baseline="0" dirty="0" smtClean="0">
                          <a:solidFill>
                            <a:schemeClr val="tx1"/>
                          </a:solidFill>
                          <a:effectLst/>
                          <a:latin typeface="+mn-lt"/>
                          <a:ea typeface="+mn-ea"/>
                          <a:cs typeface="+mn-cs"/>
                        </a:rPr>
                        <a:t> de </a:t>
                      </a:r>
                      <a:r>
                        <a:rPr lang="en-US" sz="1800" b="1" baseline="0" dirty="0" err="1" smtClean="0">
                          <a:solidFill>
                            <a:schemeClr val="accent1"/>
                          </a:solidFill>
                          <a:effectLst/>
                          <a:latin typeface="+mn-lt"/>
                          <a:ea typeface="+mn-ea"/>
                          <a:cs typeface="+mn-cs"/>
                        </a:rPr>
                        <a:t>Zika</a:t>
                      </a:r>
                      <a:endParaRPr lang="en-US" sz="18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90586">
                <a:tc>
                  <a:txBody>
                    <a:bodyPr/>
                    <a:lstStyle/>
                    <a:p>
                      <a:pPr marL="457200" marR="0" lvl="1" algn="l" defTabSz="457200" rtl="0" eaLnBrk="1" latinLnBrk="0" hangingPunct="1">
                        <a:lnSpc>
                          <a:spcPts val="1875"/>
                        </a:lnSpc>
                        <a:spcBef>
                          <a:spcPts val="0"/>
                        </a:spcBef>
                        <a:spcAft>
                          <a:spcPts val="0"/>
                        </a:spcAft>
                      </a:pPr>
                      <a:r>
                        <a:rPr lang="en-US" sz="1800" b="1" kern="1200" dirty="0" err="1" smtClean="0">
                          <a:effectLst/>
                        </a:rPr>
                        <a:t>Mujer</a:t>
                      </a:r>
                      <a:endParaRPr lang="en-US" sz="1800" b="1" kern="1200" dirty="0">
                        <a:solidFill>
                          <a:schemeClr val="dk1"/>
                        </a:solidFill>
                        <a:effectLst/>
                        <a:latin typeface="+mn-lt"/>
                        <a:ea typeface="+mn-ea"/>
                        <a:cs typeface="+mn-cs"/>
                      </a:endParaRPr>
                    </a:p>
                  </a:txBody>
                  <a:tcPr marL="9525" marR="9525" marT="9525" marB="9525" anchor="ctr"/>
                </a:tc>
                <a:tc gridSpan="2">
                  <a:txBody>
                    <a:bodyPr/>
                    <a:lstStyle/>
                    <a:p>
                      <a:pPr marL="0" marR="0" algn="ctr">
                        <a:lnSpc>
                          <a:spcPts val="1875"/>
                        </a:lnSpc>
                        <a:spcBef>
                          <a:spcPts val="0"/>
                        </a:spcBef>
                        <a:spcAft>
                          <a:spcPts val="0"/>
                        </a:spcAft>
                      </a:pPr>
                      <a:r>
                        <a:rPr lang="en-US" sz="1800" b="1" dirty="0" smtClean="0">
                          <a:effectLst/>
                        </a:rPr>
                        <a:t>Hombre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US"/>
                    </a:p>
                  </a:txBody>
                  <a:tcPr/>
                </a:tc>
                <a:extLst>
                  <a:ext uri="{0D108BD9-81ED-4DB2-BD59-A6C34878D82A}">
                    <a16:rowId xmlns="" xmlns:a16="http://schemas.microsoft.com/office/drawing/2014/main" val="10001"/>
                  </a:ext>
                </a:extLst>
              </a:tr>
              <a:tr h="1378738">
                <a:tc gridSpan="2">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Si no </a:t>
                      </a:r>
                      <a:r>
                        <a:rPr lang="en-US" sz="1800" b="0" kern="1200" dirty="0" err="1" smtClean="0">
                          <a:effectLst/>
                        </a:rPr>
                        <a:t>tiene</a:t>
                      </a:r>
                      <a:r>
                        <a:rPr lang="en-US" sz="1800" b="0" kern="1200" dirty="0" smtClean="0">
                          <a:effectLst/>
                        </a:rPr>
                        <a:t> </a:t>
                      </a:r>
                      <a:r>
                        <a:rPr lang="en-US" sz="1800" b="0" kern="1200" dirty="0" err="1" smtClean="0">
                          <a:effectLst/>
                        </a:rPr>
                        <a:t>síntomas</a:t>
                      </a:r>
                      <a:r>
                        <a:rPr lang="en-US" sz="1800" b="0" kern="1200" baseline="0" dirty="0" smtClean="0">
                          <a:effectLst/>
                        </a:rPr>
                        <a:t> </a:t>
                      </a:r>
                      <a:r>
                        <a:rPr lang="en-US" sz="1800" b="0" kern="1200" baseline="0" dirty="0" err="1" smtClean="0">
                          <a:effectLst/>
                        </a:rPr>
                        <a:t>hable</a:t>
                      </a:r>
                      <a:r>
                        <a:rPr lang="en-US" sz="1800" b="0" kern="1200" baseline="0" dirty="0" smtClean="0">
                          <a:effectLst/>
                        </a:rPr>
                        <a:t> con el </a:t>
                      </a:r>
                      <a:r>
                        <a:rPr lang="en-US" sz="1800" b="0" kern="1200" baseline="0" dirty="0" err="1" smtClean="0">
                          <a:effectLst/>
                        </a:rPr>
                        <a:t>trabajador</a:t>
                      </a:r>
                      <a:r>
                        <a:rPr lang="en-US" sz="1800" b="0" kern="1200" baseline="0" dirty="0" smtClean="0">
                          <a:effectLst/>
                        </a:rPr>
                        <a:t> de </a:t>
                      </a:r>
                      <a:r>
                        <a:rPr lang="en-US" sz="1800" b="0" kern="1200" baseline="0" dirty="0" err="1" smtClean="0">
                          <a:effectLst/>
                        </a:rPr>
                        <a:t>salud</a:t>
                      </a:r>
                      <a:r>
                        <a:rPr lang="en-US" sz="1800" b="0" kern="1200" baseline="0" dirty="0" smtClean="0">
                          <a:effectLst/>
                        </a:rPr>
                        <a:t> </a:t>
                      </a:r>
                      <a:r>
                        <a:rPr lang="en-US" sz="1800" b="0" kern="1200" baseline="0" dirty="0" err="1" smtClean="0">
                          <a:effectLst/>
                        </a:rPr>
                        <a:t>acerca</a:t>
                      </a:r>
                      <a:r>
                        <a:rPr lang="en-US" sz="1800" b="0" kern="1200" baseline="0" dirty="0" smtClean="0">
                          <a:effectLst/>
                        </a:rPr>
                        <a:t> de </a:t>
                      </a:r>
                      <a:r>
                        <a:rPr lang="en-US" sz="1800" b="0" kern="1200" baseline="0" dirty="0" err="1" smtClean="0">
                          <a:effectLst/>
                        </a:rPr>
                        <a:t>los</a:t>
                      </a:r>
                      <a:r>
                        <a:rPr lang="en-US" sz="1800" b="0" kern="1200" baseline="0" dirty="0" smtClean="0">
                          <a:effectLst/>
                        </a:rPr>
                        <a:t> planes de </a:t>
                      </a:r>
                      <a:r>
                        <a:rPr lang="en-US" sz="1800" b="0" kern="1200" baseline="0" dirty="0" err="1" smtClean="0">
                          <a:effectLst/>
                        </a:rPr>
                        <a:t>embarazarse</a:t>
                      </a:r>
                      <a:r>
                        <a:rPr lang="en-US" sz="1800" b="0" kern="1200" baseline="0" dirty="0" smtClean="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pPr marL="457200" marR="0" lvl="1">
                        <a:lnSpc>
                          <a:spcPts val="1875"/>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n-US" sz="1800" b="0" kern="1200" dirty="0" smtClean="0">
                          <a:effectLst/>
                        </a:rPr>
                        <a:t>Si no </a:t>
                      </a:r>
                      <a:r>
                        <a:rPr lang="en-US" sz="1800" b="0" kern="1200" dirty="0" err="1" smtClean="0">
                          <a:effectLst/>
                        </a:rPr>
                        <a:t>tiene</a:t>
                      </a:r>
                      <a:r>
                        <a:rPr lang="en-US" sz="1800" b="0" kern="1200" dirty="0" smtClean="0">
                          <a:effectLst/>
                        </a:rPr>
                        <a:t> </a:t>
                      </a:r>
                      <a:r>
                        <a:rPr lang="en-US" sz="1800" b="0" kern="1200" dirty="0" err="1" smtClean="0">
                          <a:effectLst/>
                        </a:rPr>
                        <a:t>síntomas</a:t>
                      </a:r>
                      <a:r>
                        <a:rPr lang="en-US" sz="1800" b="0" kern="1200" baseline="0" dirty="0" smtClean="0">
                          <a:effectLst/>
                        </a:rPr>
                        <a:t> </a:t>
                      </a:r>
                      <a:r>
                        <a:rPr lang="en-US" sz="1800" b="0" kern="1200" baseline="0" dirty="0" err="1" smtClean="0">
                          <a:effectLst/>
                        </a:rPr>
                        <a:t>hable</a:t>
                      </a:r>
                      <a:r>
                        <a:rPr lang="en-US" sz="1800" b="0" kern="1200" baseline="0" dirty="0" smtClean="0">
                          <a:effectLst/>
                        </a:rPr>
                        <a:t> con el </a:t>
                      </a:r>
                      <a:r>
                        <a:rPr lang="en-US" sz="1800" b="0" kern="1200" baseline="0" dirty="0" err="1" smtClean="0">
                          <a:effectLst/>
                        </a:rPr>
                        <a:t>trabajador</a:t>
                      </a:r>
                      <a:r>
                        <a:rPr lang="en-US" sz="1800" b="0" kern="1200" baseline="0" dirty="0" smtClean="0">
                          <a:effectLst/>
                        </a:rPr>
                        <a:t> de </a:t>
                      </a:r>
                      <a:r>
                        <a:rPr lang="en-US" sz="1800" b="0" kern="1200" baseline="0" dirty="0" err="1" smtClean="0">
                          <a:effectLst/>
                        </a:rPr>
                        <a:t>salud</a:t>
                      </a:r>
                      <a:r>
                        <a:rPr lang="en-US" sz="1800" b="0" kern="1200" baseline="0" dirty="0" smtClean="0">
                          <a:effectLst/>
                        </a:rPr>
                        <a:t> </a:t>
                      </a:r>
                      <a:r>
                        <a:rPr lang="en-US" sz="1800" b="0" kern="1200" baseline="0" dirty="0" err="1" smtClean="0">
                          <a:effectLst/>
                        </a:rPr>
                        <a:t>acerca</a:t>
                      </a:r>
                      <a:r>
                        <a:rPr lang="en-US" sz="1800" b="0" kern="1200" baseline="0" dirty="0" smtClean="0">
                          <a:effectLst/>
                        </a:rPr>
                        <a:t> de </a:t>
                      </a:r>
                      <a:r>
                        <a:rPr lang="en-US" sz="1800" b="0" kern="1200" baseline="0" dirty="0" err="1" smtClean="0">
                          <a:effectLst/>
                        </a:rPr>
                        <a:t>los</a:t>
                      </a:r>
                      <a:r>
                        <a:rPr lang="en-US" sz="1800" b="0" kern="1200" baseline="0" dirty="0" smtClean="0">
                          <a:effectLst/>
                        </a:rPr>
                        <a:t> planes de </a:t>
                      </a:r>
                      <a:r>
                        <a:rPr lang="en-US" sz="1800" b="0" kern="1200" baseline="0" dirty="0" err="1" smtClean="0">
                          <a:effectLst/>
                        </a:rPr>
                        <a:t>embarazarse</a:t>
                      </a:r>
                      <a:r>
                        <a:rPr lang="en-US" sz="1800" b="0" kern="1200" baseline="0" dirty="0" smtClean="0">
                          <a:effectLst/>
                        </a:rPr>
                        <a:t>.</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lvl="1" algn="l" defTabSz="457200" rtl="0" eaLnBrk="1" latinLnBrk="0" hangingPunct="1">
                        <a:lnSpc>
                          <a:spcPts val="1875"/>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10002"/>
                  </a:ext>
                </a:extLst>
              </a:tr>
              <a:tr h="1605543">
                <a:tc gridSpan="2">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n-US" sz="1800" b="0" kern="1200" dirty="0" err="1" smtClean="0">
                          <a:effectLst/>
                        </a:rPr>
                        <a:t>Esperar</a:t>
                      </a:r>
                      <a:r>
                        <a:rPr lang="en-US" sz="1800" b="0" kern="1200" dirty="0" smtClean="0">
                          <a:effectLst/>
                        </a:rPr>
                        <a:t> al </a:t>
                      </a:r>
                      <a:r>
                        <a:rPr lang="en-US" sz="1800" b="0" kern="1200" dirty="0" err="1" smtClean="0">
                          <a:effectLst/>
                        </a:rPr>
                        <a:t>menos</a:t>
                      </a:r>
                      <a:r>
                        <a:rPr lang="en-US" sz="1800" b="0" kern="1200" dirty="0" smtClean="0">
                          <a:effectLst/>
                        </a:rPr>
                        <a:t> 8 </a:t>
                      </a:r>
                      <a:r>
                        <a:rPr lang="en-US" sz="1800" b="0" kern="1200" dirty="0" err="1" smtClean="0">
                          <a:effectLst/>
                        </a:rPr>
                        <a:t>semanas</a:t>
                      </a:r>
                      <a:r>
                        <a:rPr lang="en-US" sz="1800" b="0" kern="1200" dirty="0" smtClean="0">
                          <a:effectLst/>
                        </a:rPr>
                        <a:t> </a:t>
                      </a:r>
                      <a:r>
                        <a:rPr lang="en-US" sz="1800" b="0" kern="1200" dirty="0" err="1" smtClean="0">
                          <a:effectLst/>
                        </a:rPr>
                        <a:t>después</a:t>
                      </a:r>
                      <a:r>
                        <a:rPr lang="en-US" sz="1800" b="0" kern="1200" dirty="0" smtClean="0">
                          <a:effectLst/>
                        </a:rPr>
                        <a:t> de </a:t>
                      </a:r>
                      <a:r>
                        <a:rPr lang="en-US" sz="1800" b="0" kern="1200" dirty="0" err="1" smtClean="0">
                          <a:effectLst/>
                        </a:rPr>
                        <a:t>inicio</a:t>
                      </a:r>
                      <a:r>
                        <a:rPr lang="en-US" sz="1800" b="0" kern="1200" dirty="0" smtClean="0">
                          <a:effectLst/>
                        </a:rPr>
                        <a:t> de </a:t>
                      </a:r>
                      <a:r>
                        <a:rPr lang="en-US" sz="1800" b="0" kern="1200" dirty="0" err="1" smtClean="0">
                          <a:effectLst/>
                        </a:rPr>
                        <a:t>los</a:t>
                      </a:r>
                      <a:r>
                        <a:rPr lang="en-US" sz="1800" b="0" kern="1200" dirty="0" smtClean="0">
                          <a:effectLst/>
                        </a:rPr>
                        <a:t> </a:t>
                      </a:r>
                      <a:r>
                        <a:rPr lang="en-US" sz="1800" b="0" kern="1200" dirty="0" err="1" smtClean="0">
                          <a:effectLst/>
                        </a:rPr>
                        <a:t>síntomas</a:t>
                      </a:r>
                      <a:r>
                        <a:rPr lang="en-US" sz="1800" b="0" kern="1200" dirty="0" smtClean="0">
                          <a:effectLst/>
                        </a:rPr>
                        <a:t>,</a:t>
                      </a:r>
                      <a:r>
                        <a:rPr lang="en-US" sz="1800" b="0" kern="1200" baseline="0" dirty="0" smtClean="0">
                          <a:effectLst/>
                        </a:rPr>
                        <a:t> antes de </a:t>
                      </a:r>
                      <a:r>
                        <a:rPr lang="en-US" sz="1800" b="0" kern="1200" baseline="0" dirty="0" err="1" smtClean="0">
                          <a:effectLst/>
                        </a:rPr>
                        <a:t>intentar</a:t>
                      </a:r>
                      <a:r>
                        <a:rPr lang="en-US" sz="1800" b="0" kern="1200" baseline="0" dirty="0" smtClean="0">
                          <a:effectLst/>
                        </a:rPr>
                        <a:t> </a:t>
                      </a:r>
                      <a:r>
                        <a:rPr lang="en-US" sz="1800" b="0" kern="1200" baseline="0" dirty="0" err="1" smtClean="0">
                          <a:effectLst/>
                        </a:rPr>
                        <a:t>quedar</a:t>
                      </a:r>
                      <a:r>
                        <a:rPr lang="en-US" sz="1800" b="0" kern="1200" baseline="0" dirty="0" smtClean="0">
                          <a:effectLst/>
                        </a:rPr>
                        <a:t> </a:t>
                      </a:r>
                      <a:r>
                        <a:rPr lang="en-US" sz="1800" b="0" kern="1200" baseline="0" dirty="0" err="1" smtClean="0">
                          <a:effectLst/>
                        </a:rPr>
                        <a:t>embarazada</a:t>
                      </a:r>
                      <a:endParaRPr lang="en-US" sz="1800" b="0" kern="1200" dirty="0" smtClean="0">
                        <a:solidFill>
                          <a:schemeClr val="dk1"/>
                        </a:solidFill>
                        <a:effectLst/>
                        <a:latin typeface="+mn-lt"/>
                        <a:ea typeface="+mn-ea"/>
                        <a:cs typeface="+mn-cs"/>
                      </a:endParaRPr>
                    </a:p>
                  </a:txBody>
                  <a:tcPr marL="9525" marR="9525" marT="9525" marB="9525" anchor="ctr"/>
                </a:tc>
                <a:tc hMerge="1">
                  <a:txBody>
                    <a:bodyPr/>
                    <a:lstStyle/>
                    <a:p>
                      <a:endParaRPr lang="en-US"/>
                    </a:p>
                  </a:txBody>
                  <a:tcP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n-US" sz="1800" b="0" kern="1200" dirty="0" err="1" smtClean="0">
                          <a:effectLst/>
                        </a:rPr>
                        <a:t>Esperar</a:t>
                      </a:r>
                      <a:r>
                        <a:rPr lang="en-US" sz="1800" b="0" kern="1200" dirty="0" smtClean="0">
                          <a:effectLst/>
                        </a:rPr>
                        <a:t> al </a:t>
                      </a:r>
                      <a:r>
                        <a:rPr lang="en-US" sz="1800" b="0" kern="1200" dirty="0" err="1" smtClean="0">
                          <a:effectLst/>
                        </a:rPr>
                        <a:t>menos</a:t>
                      </a:r>
                      <a:r>
                        <a:rPr lang="en-US" sz="1800" b="0" kern="1200" dirty="0" smtClean="0">
                          <a:effectLst/>
                        </a:rPr>
                        <a:t> 6 </a:t>
                      </a:r>
                      <a:r>
                        <a:rPr lang="en-US" sz="1800" b="0" kern="1200" dirty="0" err="1" smtClean="0">
                          <a:effectLst/>
                        </a:rPr>
                        <a:t>meses</a:t>
                      </a:r>
                      <a:r>
                        <a:rPr lang="en-US" sz="1800" b="0" kern="1200" dirty="0" smtClean="0">
                          <a:effectLst/>
                        </a:rPr>
                        <a:t> </a:t>
                      </a:r>
                      <a:r>
                        <a:rPr lang="en-US" sz="1800" b="0" kern="1200" dirty="0" err="1" smtClean="0">
                          <a:effectLst/>
                        </a:rPr>
                        <a:t>después</a:t>
                      </a:r>
                      <a:r>
                        <a:rPr lang="en-US" sz="1800" b="0" kern="1200" dirty="0" smtClean="0">
                          <a:effectLst/>
                        </a:rPr>
                        <a:t> de </a:t>
                      </a:r>
                      <a:r>
                        <a:rPr lang="en-US" sz="1800" b="0" kern="1200" dirty="0" err="1" smtClean="0">
                          <a:effectLst/>
                        </a:rPr>
                        <a:t>inicio</a:t>
                      </a:r>
                      <a:r>
                        <a:rPr lang="en-US" sz="1800" b="0" kern="1200" dirty="0" smtClean="0">
                          <a:effectLst/>
                        </a:rPr>
                        <a:t> de </a:t>
                      </a:r>
                      <a:r>
                        <a:rPr lang="en-US" sz="1800" b="0" kern="1200" dirty="0" err="1" smtClean="0">
                          <a:effectLst/>
                        </a:rPr>
                        <a:t>los</a:t>
                      </a:r>
                      <a:r>
                        <a:rPr lang="en-US" sz="1800" b="0" kern="1200" dirty="0" smtClean="0">
                          <a:effectLst/>
                        </a:rPr>
                        <a:t> </a:t>
                      </a:r>
                      <a:r>
                        <a:rPr lang="en-US" sz="1800" b="0" kern="1200" dirty="0" err="1" smtClean="0">
                          <a:effectLst/>
                        </a:rPr>
                        <a:t>síntomas</a:t>
                      </a:r>
                      <a:r>
                        <a:rPr lang="en-US" sz="1800" b="0" kern="1200" dirty="0" smtClean="0">
                          <a:effectLst/>
                        </a:rPr>
                        <a:t> o de la possible </a:t>
                      </a:r>
                      <a:r>
                        <a:rPr lang="en-US" sz="1800" b="0" kern="1200" dirty="0" err="1" smtClean="0">
                          <a:effectLst/>
                        </a:rPr>
                        <a:t>exposición</a:t>
                      </a:r>
                      <a:r>
                        <a:rPr lang="en-US" sz="1800" b="0" kern="1200" dirty="0" smtClean="0">
                          <a:effectLst/>
                        </a:rPr>
                        <a:t>,</a:t>
                      </a:r>
                      <a:r>
                        <a:rPr lang="en-US" sz="1800" b="0" kern="1200" baseline="0" dirty="0" smtClean="0">
                          <a:effectLst/>
                        </a:rPr>
                        <a:t> antes de </a:t>
                      </a:r>
                      <a:r>
                        <a:rPr lang="en-US" sz="1800" b="0" kern="1200" baseline="0" dirty="0" err="1" smtClean="0">
                          <a:effectLst/>
                        </a:rPr>
                        <a:t>intentar</a:t>
                      </a:r>
                      <a:r>
                        <a:rPr lang="en-US" sz="1800" b="0" kern="1200" baseline="0" dirty="0" smtClean="0">
                          <a:effectLst/>
                        </a:rPr>
                        <a:t> el </a:t>
                      </a:r>
                      <a:r>
                        <a:rPr lang="en-US" sz="1800" b="0" kern="1200" baseline="0" dirty="0" err="1" smtClean="0">
                          <a:effectLst/>
                        </a:rPr>
                        <a:t>embarazo</a:t>
                      </a:r>
                      <a:endParaRPr lang="en-US" sz="1800" b="0" kern="1200" dirty="0" smtClean="0">
                        <a:solidFill>
                          <a:schemeClr val="dk1"/>
                        </a:solidFill>
                        <a:effectLst/>
                        <a:latin typeface="+mn-lt"/>
                        <a:ea typeface="+mn-ea"/>
                        <a:cs typeface="+mn-cs"/>
                      </a:endParaRPr>
                    </a:p>
                    <a:p>
                      <a:pPr marL="457200" marR="0" lvl="1" algn="l" defTabSz="457200" rtl="0" eaLnBrk="1" latinLnBrk="0" hangingPunct="1">
                        <a:lnSpc>
                          <a:spcPts val="1875"/>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646026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7335849"/>
              </p:ext>
            </p:extLst>
          </p:nvPr>
        </p:nvGraphicFramePr>
        <p:xfrm>
          <a:off x="115426" y="981535"/>
          <a:ext cx="5186088" cy="3905291"/>
        </p:xfrm>
        <a:graphic>
          <a:graphicData uri="http://schemas.openxmlformats.org/drawingml/2006/table">
            <a:tbl>
              <a:tblPr firstRow="1" firstCol="1" bandRow="1">
                <a:tableStyleId>{C083E6E3-FA7D-4D7B-A595-EF9225AFEA82}</a:tableStyleId>
              </a:tblPr>
              <a:tblGrid>
                <a:gridCol w="2612743">
                  <a:extLst>
                    <a:ext uri="{9D8B030D-6E8A-4147-A177-3AD203B41FA5}">
                      <a16:colId xmlns="" xmlns:a16="http://schemas.microsoft.com/office/drawing/2014/main" val="20000"/>
                    </a:ext>
                  </a:extLst>
                </a:gridCol>
                <a:gridCol w="2573345">
                  <a:extLst>
                    <a:ext uri="{9D8B030D-6E8A-4147-A177-3AD203B41FA5}">
                      <a16:colId xmlns="" xmlns:a16="http://schemas.microsoft.com/office/drawing/2014/main" val="20001"/>
                    </a:ext>
                  </a:extLst>
                </a:gridCol>
              </a:tblGrid>
              <a:tr h="556591">
                <a:tc gridSpan="2">
                  <a:txBody>
                    <a:bodyPr/>
                    <a:lstStyle/>
                    <a:p>
                      <a:pPr marL="457200" marR="0" lvl="1" algn="ctr" defTabSz="457200" rtl="0" eaLnBrk="1" latinLnBrk="0" hangingPunct="1">
                        <a:lnSpc>
                          <a:spcPts val="1875"/>
                        </a:lnSpc>
                        <a:spcBef>
                          <a:spcPts val="0"/>
                        </a:spcBef>
                        <a:spcAft>
                          <a:spcPts val="0"/>
                        </a:spcAft>
                      </a:pPr>
                      <a:r>
                        <a:rPr lang="en-US" sz="1800" kern="1200" dirty="0" smtClean="0">
                          <a:effectLst/>
                        </a:rPr>
                        <a:t>Personas </a:t>
                      </a:r>
                      <a:r>
                        <a:rPr lang="en-US" sz="1800" kern="1200" dirty="0" err="1" smtClean="0">
                          <a:effectLst/>
                        </a:rPr>
                        <a:t>viviendo</a:t>
                      </a:r>
                      <a:r>
                        <a:rPr lang="en-US" sz="1800" kern="1200" dirty="0" smtClean="0">
                          <a:effectLst/>
                        </a:rPr>
                        <a:t> </a:t>
                      </a:r>
                      <a:r>
                        <a:rPr lang="en-US" sz="1800" kern="1200" dirty="0" err="1" smtClean="0">
                          <a:effectLst/>
                        </a:rPr>
                        <a:t>ofrecuentemente</a:t>
                      </a:r>
                      <a:r>
                        <a:rPr lang="en-US" sz="1800" kern="1200" dirty="0" smtClean="0">
                          <a:effectLst/>
                        </a:rPr>
                        <a:t> </a:t>
                      </a:r>
                      <a:r>
                        <a:rPr lang="en-US" sz="1800" kern="1200" dirty="0" err="1" smtClean="0">
                          <a:effectLst/>
                        </a:rPr>
                        <a:t>viajando</a:t>
                      </a:r>
                      <a:r>
                        <a:rPr lang="en-US" sz="1800" kern="1200" dirty="0" smtClean="0">
                          <a:effectLst/>
                        </a:rPr>
                        <a:t> a un </a:t>
                      </a:r>
                      <a:r>
                        <a:rPr lang="en-US" sz="1800" kern="1200" dirty="0" err="1" smtClean="0">
                          <a:effectLst/>
                        </a:rPr>
                        <a:t>área</a:t>
                      </a:r>
                      <a:r>
                        <a:rPr lang="en-US" sz="1800" kern="1200" dirty="0" smtClean="0">
                          <a:effectLst/>
                        </a:rPr>
                        <a:t> con </a:t>
                      </a:r>
                      <a:r>
                        <a:rPr lang="en-US" sz="1800" kern="1200" dirty="0" err="1" smtClean="0">
                          <a:effectLst/>
                        </a:rPr>
                        <a:t>riesgo</a:t>
                      </a:r>
                      <a:r>
                        <a:rPr lang="en-US" sz="1800" kern="1200" dirty="0" smtClean="0">
                          <a:effectLst/>
                        </a:rPr>
                        <a:t> de </a:t>
                      </a:r>
                      <a:r>
                        <a:rPr lang="en-US" sz="1800" kern="1200" baseline="0" dirty="0" err="1" smtClean="0">
                          <a:effectLst/>
                        </a:rPr>
                        <a:t>Zika</a:t>
                      </a:r>
                      <a:endParaRPr lang="en-US" sz="1800" kern="1200" dirty="0">
                        <a:solidFill>
                          <a:schemeClr val="tx1"/>
                        </a:solidFill>
                        <a:effectLst/>
                        <a:latin typeface="+mn-lt"/>
                        <a:ea typeface="+mn-ea"/>
                        <a:cs typeface="+mn-cs"/>
                      </a:endParaRPr>
                    </a:p>
                  </a:txBody>
                  <a:tcPr marL="5738" marR="5738" marT="5738" marB="5738" anchor="ctr"/>
                </a:tc>
                <a:tc hMerge="1">
                  <a:txBody>
                    <a:bodyPr/>
                    <a:lstStyle/>
                    <a:p>
                      <a:endParaRPr lang="en-US"/>
                    </a:p>
                  </a:txBody>
                  <a:tcPr/>
                </a:tc>
                <a:extLst>
                  <a:ext uri="{0D108BD9-81ED-4DB2-BD59-A6C34878D82A}">
                    <a16:rowId xmlns="" xmlns:a16="http://schemas.microsoft.com/office/drawing/2014/main" val="10000"/>
                  </a:ext>
                </a:extLst>
              </a:tr>
              <a:tr h="262280">
                <a:tc>
                  <a:txBody>
                    <a:bodyPr/>
                    <a:lstStyle/>
                    <a:p>
                      <a:pPr marL="457200" marR="0" lvl="1" algn="l" defTabSz="457200" rtl="0" eaLnBrk="1" latinLnBrk="0" hangingPunct="1">
                        <a:lnSpc>
                          <a:spcPts val="1875"/>
                        </a:lnSpc>
                        <a:spcBef>
                          <a:spcPts val="0"/>
                        </a:spcBef>
                        <a:spcAft>
                          <a:spcPts val="0"/>
                        </a:spcAft>
                      </a:pPr>
                      <a:r>
                        <a:rPr lang="en-US" sz="1800" kern="1200" dirty="0" err="1" smtClean="0">
                          <a:effectLst/>
                        </a:rPr>
                        <a:t>Mujer</a:t>
                      </a:r>
                      <a:endParaRPr lang="en-US" sz="1800" kern="1200" dirty="0">
                        <a:solidFill>
                          <a:schemeClr val="tx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n-US" sz="1800" b="1" kern="1200" dirty="0" smtClean="0">
                          <a:effectLst/>
                        </a:rPr>
                        <a:t>Hombre</a:t>
                      </a:r>
                      <a:endParaRPr lang="en-US" sz="1800" b="1" kern="1200" dirty="0">
                        <a:solidFill>
                          <a:schemeClr val="tx1"/>
                        </a:solidFill>
                        <a:effectLst/>
                        <a:latin typeface="+mn-lt"/>
                        <a:ea typeface="+mn-ea"/>
                        <a:cs typeface="+mn-cs"/>
                      </a:endParaRPr>
                    </a:p>
                  </a:txBody>
                  <a:tcPr marL="5738" marR="5738" marT="5738" marB="5738" anchor="ctr"/>
                </a:tc>
                <a:extLst>
                  <a:ext uri="{0D108BD9-81ED-4DB2-BD59-A6C34878D82A}">
                    <a16:rowId xmlns="" xmlns:a16="http://schemas.microsoft.com/office/drawing/2014/main" val="10001"/>
                  </a:ext>
                </a:extLst>
              </a:tr>
              <a:tr h="1764514">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Si no </a:t>
                      </a:r>
                      <a:r>
                        <a:rPr lang="en-US" sz="1800" b="0" kern="1200" dirty="0" err="1" smtClean="0">
                          <a:effectLst/>
                        </a:rPr>
                        <a:t>tiene</a:t>
                      </a:r>
                      <a:r>
                        <a:rPr lang="en-US" sz="1800" b="0" kern="1200" dirty="0" smtClean="0">
                          <a:effectLst/>
                        </a:rPr>
                        <a:t> </a:t>
                      </a:r>
                      <a:r>
                        <a:rPr lang="en-US" sz="1800" b="0" kern="1200" dirty="0" err="1" smtClean="0">
                          <a:effectLst/>
                        </a:rPr>
                        <a:t>síntomas</a:t>
                      </a:r>
                      <a:r>
                        <a:rPr lang="en-US" sz="1800" b="0" kern="1200" baseline="0" dirty="0" smtClean="0">
                          <a:effectLst/>
                        </a:rPr>
                        <a:t> </a:t>
                      </a:r>
                      <a:r>
                        <a:rPr lang="en-US" sz="1800" b="0" kern="1200" baseline="0" dirty="0" err="1" smtClean="0">
                          <a:effectLst/>
                        </a:rPr>
                        <a:t>hable</a:t>
                      </a:r>
                      <a:r>
                        <a:rPr lang="en-US" sz="1800" b="0" kern="1200" baseline="0" dirty="0" smtClean="0">
                          <a:effectLst/>
                        </a:rPr>
                        <a:t> con el </a:t>
                      </a:r>
                      <a:r>
                        <a:rPr lang="en-US" sz="1800" b="0" kern="1200" baseline="0" dirty="0" err="1" smtClean="0">
                          <a:effectLst/>
                        </a:rPr>
                        <a:t>trabajador</a:t>
                      </a:r>
                      <a:r>
                        <a:rPr lang="en-US" sz="1800" b="0" kern="1200" baseline="0" dirty="0" smtClean="0">
                          <a:effectLst/>
                        </a:rPr>
                        <a:t> de </a:t>
                      </a:r>
                      <a:r>
                        <a:rPr lang="en-US" sz="1800" b="0" kern="1200" baseline="0" dirty="0" err="1" smtClean="0">
                          <a:effectLst/>
                        </a:rPr>
                        <a:t>salud</a:t>
                      </a:r>
                      <a:r>
                        <a:rPr lang="en-US" sz="1800" b="0" kern="1200" baseline="0" dirty="0" smtClean="0">
                          <a:effectLst/>
                        </a:rPr>
                        <a:t> </a:t>
                      </a:r>
                      <a:r>
                        <a:rPr lang="en-US" sz="1800" b="0" kern="1200" baseline="0" dirty="0" err="1" smtClean="0">
                          <a:effectLst/>
                        </a:rPr>
                        <a:t>acerca</a:t>
                      </a:r>
                      <a:r>
                        <a:rPr lang="en-US" sz="1800" b="0" kern="1200" baseline="0" dirty="0" smtClean="0">
                          <a:effectLst/>
                        </a:rPr>
                        <a:t> de </a:t>
                      </a:r>
                      <a:r>
                        <a:rPr lang="en-US" sz="1800" b="0" kern="1200" baseline="0" dirty="0" err="1" smtClean="0">
                          <a:effectLst/>
                        </a:rPr>
                        <a:t>los</a:t>
                      </a:r>
                      <a:r>
                        <a:rPr lang="en-US" sz="1800" b="0" kern="1200" baseline="0" dirty="0" smtClean="0">
                          <a:effectLst/>
                        </a:rPr>
                        <a:t> planes de </a:t>
                      </a:r>
                      <a:r>
                        <a:rPr lang="en-US" sz="1800" b="0" kern="1200" baseline="0" dirty="0" err="1" smtClean="0">
                          <a:effectLst/>
                        </a:rPr>
                        <a:t>embarazarse</a:t>
                      </a:r>
                      <a:r>
                        <a:rPr lang="en-US" sz="1800" b="0" kern="1200" baseline="0" dirty="0" smtClean="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Si no </a:t>
                      </a:r>
                      <a:r>
                        <a:rPr lang="en-US" sz="1800" b="0" kern="1200" dirty="0" err="1" smtClean="0">
                          <a:effectLst/>
                        </a:rPr>
                        <a:t>tiene</a:t>
                      </a:r>
                      <a:r>
                        <a:rPr lang="en-US" sz="1800" b="0" kern="1200" dirty="0" smtClean="0">
                          <a:effectLst/>
                        </a:rPr>
                        <a:t> </a:t>
                      </a:r>
                      <a:r>
                        <a:rPr lang="en-US" sz="1800" b="0" kern="1200" dirty="0" err="1" smtClean="0">
                          <a:effectLst/>
                        </a:rPr>
                        <a:t>síntomas</a:t>
                      </a:r>
                      <a:r>
                        <a:rPr lang="en-US" sz="1800" b="0" kern="1200" baseline="0" dirty="0" smtClean="0">
                          <a:effectLst/>
                        </a:rPr>
                        <a:t> </a:t>
                      </a:r>
                      <a:r>
                        <a:rPr lang="en-US" sz="1800" b="0" kern="1200" baseline="0" dirty="0" err="1" smtClean="0">
                          <a:effectLst/>
                        </a:rPr>
                        <a:t>hable</a:t>
                      </a:r>
                      <a:r>
                        <a:rPr lang="en-US" sz="1800" b="0" kern="1200" baseline="0" dirty="0" smtClean="0">
                          <a:effectLst/>
                        </a:rPr>
                        <a:t> con el </a:t>
                      </a:r>
                      <a:r>
                        <a:rPr lang="en-US" sz="1800" b="0" kern="1200" baseline="0" dirty="0" err="1" smtClean="0">
                          <a:effectLst/>
                        </a:rPr>
                        <a:t>trabajador</a:t>
                      </a:r>
                      <a:r>
                        <a:rPr lang="en-US" sz="1800" b="0" kern="1200" baseline="0" dirty="0" smtClean="0">
                          <a:effectLst/>
                        </a:rPr>
                        <a:t> de </a:t>
                      </a:r>
                      <a:r>
                        <a:rPr lang="en-US" sz="1800" b="0" kern="1200" baseline="0" dirty="0" err="1" smtClean="0">
                          <a:effectLst/>
                        </a:rPr>
                        <a:t>salud</a:t>
                      </a:r>
                      <a:r>
                        <a:rPr lang="en-US" sz="1800" b="0" kern="1200" baseline="0" dirty="0" smtClean="0">
                          <a:effectLst/>
                        </a:rPr>
                        <a:t> </a:t>
                      </a:r>
                      <a:r>
                        <a:rPr lang="en-US" sz="1800" b="0" kern="1200" baseline="0" dirty="0" err="1" smtClean="0">
                          <a:effectLst/>
                        </a:rPr>
                        <a:t>acerca</a:t>
                      </a:r>
                      <a:r>
                        <a:rPr lang="en-US" sz="1800" b="0" kern="1200" baseline="0" dirty="0" smtClean="0">
                          <a:effectLst/>
                        </a:rPr>
                        <a:t> de </a:t>
                      </a:r>
                      <a:r>
                        <a:rPr lang="en-US" sz="1800" b="0" kern="1200" baseline="0" dirty="0" err="1" smtClean="0">
                          <a:effectLst/>
                        </a:rPr>
                        <a:t>los</a:t>
                      </a:r>
                      <a:r>
                        <a:rPr lang="en-US" sz="1800" b="0" kern="1200" baseline="0" dirty="0" smtClean="0">
                          <a:effectLst/>
                        </a:rPr>
                        <a:t> planes de </a:t>
                      </a:r>
                      <a:r>
                        <a:rPr lang="en-US" sz="1800" b="0" kern="1200" baseline="0" dirty="0" err="1" smtClean="0">
                          <a:effectLst/>
                        </a:rPr>
                        <a:t>embarazo</a:t>
                      </a:r>
                      <a:r>
                        <a:rPr lang="en-US" sz="1800" b="0" kern="1200" baseline="0" dirty="0" smtClean="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extLst>
                  <a:ext uri="{0D108BD9-81ED-4DB2-BD59-A6C34878D82A}">
                    <a16:rowId xmlns="" xmlns:a16="http://schemas.microsoft.com/office/drawing/2014/main" val="10002"/>
                  </a:ext>
                </a:extLst>
              </a:tr>
              <a:tr h="1321906">
                <a:tc>
                  <a:txBody>
                    <a:bodyPr/>
                    <a:lstStyle/>
                    <a:p>
                      <a:pPr marL="457200" marR="0" lvl="1" algn="l" defTabSz="457200" rtl="0" eaLnBrk="1" latinLnBrk="0" hangingPunct="1">
                        <a:lnSpc>
                          <a:spcPts val="1875"/>
                        </a:lnSpc>
                        <a:spcBef>
                          <a:spcPts val="0"/>
                        </a:spcBef>
                        <a:spcAft>
                          <a:spcPts val="0"/>
                        </a:spcAft>
                      </a:pPr>
                      <a:r>
                        <a:rPr lang="en-US" sz="1800" b="0" kern="1200" smtClean="0">
                          <a:effectLst/>
                        </a:rPr>
                        <a:t>Si no tiene síntomas</a:t>
                      </a:r>
                      <a:r>
                        <a:rPr lang="en-US" sz="1800" b="0" kern="1200" baseline="0" smtClean="0">
                          <a:effectLst/>
                        </a:rPr>
                        <a:t> hable con el trabajador de salud acerca de los planes de embarazarse</a:t>
                      </a:r>
                      <a:endParaRPr lang="en-US" sz="1800" b="0" kern="1200" dirty="0">
                        <a:solidFill>
                          <a:schemeClr val="dk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n-US" sz="1800" b="0" kern="1200" dirty="0" smtClean="0">
                          <a:effectLst/>
                        </a:rPr>
                        <a:t>Si no </a:t>
                      </a:r>
                      <a:r>
                        <a:rPr lang="en-US" sz="1800" b="0" kern="1200" dirty="0" err="1" smtClean="0">
                          <a:effectLst/>
                        </a:rPr>
                        <a:t>tiene</a:t>
                      </a:r>
                      <a:r>
                        <a:rPr lang="en-US" sz="1800" b="0" kern="1200" dirty="0" smtClean="0">
                          <a:effectLst/>
                        </a:rPr>
                        <a:t> </a:t>
                      </a:r>
                      <a:r>
                        <a:rPr lang="en-US" sz="1800" b="0" kern="1200" dirty="0" err="1" smtClean="0">
                          <a:effectLst/>
                        </a:rPr>
                        <a:t>síntomas</a:t>
                      </a:r>
                      <a:r>
                        <a:rPr lang="en-US" sz="1800" b="0" kern="1200" baseline="0" dirty="0" smtClean="0">
                          <a:effectLst/>
                        </a:rPr>
                        <a:t> </a:t>
                      </a:r>
                      <a:r>
                        <a:rPr lang="en-US" sz="1800" b="0" kern="1200" baseline="0" dirty="0" err="1" smtClean="0">
                          <a:effectLst/>
                        </a:rPr>
                        <a:t>hable</a:t>
                      </a:r>
                      <a:r>
                        <a:rPr lang="en-US" sz="1800" b="0" kern="1200" baseline="0" dirty="0" smtClean="0">
                          <a:effectLst/>
                        </a:rPr>
                        <a:t> con el </a:t>
                      </a:r>
                      <a:r>
                        <a:rPr lang="en-US" sz="1800" b="0" kern="1200" baseline="0" dirty="0" err="1" smtClean="0">
                          <a:effectLst/>
                        </a:rPr>
                        <a:t>trabajador</a:t>
                      </a:r>
                      <a:r>
                        <a:rPr lang="en-US" sz="1800" b="0" kern="1200" baseline="0" dirty="0" smtClean="0">
                          <a:effectLst/>
                        </a:rPr>
                        <a:t> de </a:t>
                      </a:r>
                      <a:r>
                        <a:rPr lang="en-US" sz="1800" b="0" kern="1200" baseline="0" dirty="0" err="1" smtClean="0">
                          <a:effectLst/>
                        </a:rPr>
                        <a:t>salud</a:t>
                      </a:r>
                      <a:r>
                        <a:rPr lang="en-US" sz="1800" b="0" kern="1200" baseline="0" dirty="0" smtClean="0">
                          <a:effectLst/>
                        </a:rPr>
                        <a:t> </a:t>
                      </a:r>
                      <a:r>
                        <a:rPr lang="en-US" sz="1800" b="0" kern="1200" baseline="0" dirty="0" err="1" smtClean="0">
                          <a:effectLst/>
                        </a:rPr>
                        <a:t>acerca</a:t>
                      </a:r>
                      <a:r>
                        <a:rPr lang="en-US" sz="1800" b="0" kern="1200" baseline="0" dirty="0" smtClean="0">
                          <a:effectLst/>
                        </a:rPr>
                        <a:t> de </a:t>
                      </a:r>
                      <a:r>
                        <a:rPr lang="en-US" sz="1800" b="0" kern="1200" baseline="0" dirty="0" err="1" smtClean="0">
                          <a:effectLst/>
                        </a:rPr>
                        <a:t>los</a:t>
                      </a:r>
                      <a:r>
                        <a:rPr lang="en-US" sz="1800" b="0" kern="1200" baseline="0" dirty="0" smtClean="0">
                          <a:effectLst/>
                        </a:rPr>
                        <a:t> planes de </a:t>
                      </a:r>
                      <a:r>
                        <a:rPr lang="en-US" sz="1800" b="0" kern="1200" baseline="0" dirty="0" err="1" smtClean="0">
                          <a:effectLst/>
                        </a:rPr>
                        <a:t>embarazarse</a:t>
                      </a:r>
                      <a:endParaRPr lang="en-US" sz="1800" b="0" kern="1200" dirty="0">
                        <a:solidFill>
                          <a:schemeClr val="dk1"/>
                        </a:solidFill>
                        <a:effectLst/>
                        <a:latin typeface="+mn-lt"/>
                        <a:ea typeface="+mn-ea"/>
                        <a:cs typeface="+mn-cs"/>
                      </a:endParaRPr>
                    </a:p>
                  </a:txBody>
                  <a:tcPr marL="5738" marR="5738" marT="5738" marB="5738" anchor="ctr"/>
                </a:tc>
                <a:extLst>
                  <a:ext uri="{0D108BD9-81ED-4DB2-BD59-A6C34878D82A}">
                    <a16:rowId xmlns="" xmlns:a16="http://schemas.microsoft.com/office/drawing/2014/main" val="10003"/>
                  </a:ext>
                </a:extLst>
              </a:tr>
            </a:tbl>
          </a:graphicData>
        </a:graphic>
      </p:graphicFrame>
      <p:sp>
        <p:nvSpPr>
          <p:cNvPr id="3" name="Title 2"/>
          <p:cNvSpPr>
            <a:spLocks noGrp="1"/>
          </p:cNvSpPr>
          <p:nvPr>
            <p:ph type="title"/>
          </p:nvPr>
        </p:nvSpPr>
        <p:spPr/>
        <p:txBody>
          <a:bodyPr/>
          <a:lstStyle/>
          <a:p>
            <a:r>
              <a:rPr lang="en-US" b="1" dirty="0">
                <a:solidFill>
                  <a:srgbClr val="005DAA"/>
                </a:solidFill>
                <a:latin typeface="Calibri" pitchFamily="34" charset="0"/>
              </a:rPr>
              <a:t>Si </a:t>
            </a:r>
            <a:r>
              <a:rPr lang="en-US" b="1" dirty="0" err="1">
                <a:solidFill>
                  <a:srgbClr val="005DAA"/>
                </a:solidFill>
                <a:latin typeface="Calibri" pitchFamily="34" charset="0"/>
              </a:rPr>
              <a:t>usted</a:t>
            </a:r>
            <a:r>
              <a:rPr lang="en-US" b="1" dirty="0">
                <a:solidFill>
                  <a:srgbClr val="005DAA"/>
                </a:solidFill>
                <a:latin typeface="Calibri" pitchFamily="34" charset="0"/>
              </a:rPr>
              <a:t> </a:t>
            </a:r>
            <a:r>
              <a:rPr lang="en-US" b="1" dirty="0" err="1">
                <a:solidFill>
                  <a:srgbClr val="005DAA"/>
                </a:solidFill>
                <a:latin typeface="Calibri" pitchFamily="34" charset="0"/>
              </a:rPr>
              <a:t>está</a:t>
            </a:r>
            <a:r>
              <a:rPr lang="en-US" b="1" dirty="0">
                <a:solidFill>
                  <a:srgbClr val="005DAA"/>
                </a:solidFill>
                <a:latin typeface="Calibri" pitchFamily="34" charset="0"/>
              </a:rPr>
              <a:t> </a:t>
            </a:r>
            <a:r>
              <a:rPr lang="en-US" b="1" dirty="0" err="1">
                <a:solidFill>
                  <a:srgbClr val="005DAA"/>
                </a:solidFill>
                <a:latin typeface="Calibri" pitchFamily="34" charset="0"/>
              </a:rPr>
              <a:t>pensando</a:t>
            </a:r>
            <a:r>
              <a:rPr lang="en-US" b="1" dirty="0">
                <a:solidFill>
                  <a:srgbClr val="005DAA"/>
                </a:solidFill>
                <a:latin typeface="Calibri" pitchFamily="34" charset="0"/>
              </a:rPr>
              <a:t> </a:t>
            </a:r>
            <a:r>
              <a:rPr lang="en-US" b="1" dirty="0" err="1">
                <a:solidFill>
                  <a:srgbClr val="005DAA"/>
                </a:solidFill>
                <a:latin typeface="Calibri" pitchFamily="34" charset="0"/>
              </a:rPr>
              <a:t>tener</a:t>
            </a:r>
            <a:r>
              <a:rPr lang="en-US" b="1" dirty="0">
                <a:solidFill>
                  <a:srgbClr val="005DAA"/>
                </a:solidFill>
                <a:latin typeface="Calibri" pitchFamily="34" charset="0"/>
              </a:rPr>
              <a:t> un </a:t>
            </a:r>
            <a:r>
              <a:rPr lang="en-US" b="1" dirty="0" err="1">
                <a:solidFill>
                  <a:srgbClr val="005DAA"/>
                </a:solidFill>
                <a:latin typeface="Calibri" pitchFamily="34" charset="0"/>
              </a:rPr>
              <a:t>bebé</a:t>
            </a:r>
            <a:endParaRPr lang="en-US" dirty="0"/>
          </a:p>
        </p:txBody>
      </p:sp>
      <p:pic>
        <p:nvPicPr>
          <p:cNvPr id="5" name="Picture 4"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441943"/>
            <a:ext cx="3438572" cy="3569863"/>
          </a:xfrm>
          <a:prstGeom prst="rect">
            <a:avLst/>
          </a:prstGeom>
        </p:spPr>
      </p:pic>
    </p:spTree>
    <p:extLst>
      <p:ext uri="{BB962C8B-B14F-4D97-AF65-F5344CB8AC3E}">
        <p14:creationId xmlns:p14="http://schemas.microsoft.com/office/powerpoint/2010/main" val="268014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prevenCIÓN</a:t>
            </a:r>
            <a:endParaRPr lang="en-US" dirty="0"/>
          </a:p>
        </p:txBody>
      </p:sp>
      <p:sp>
        <p:nvSpPr>
          <p:cNvPr id="6" name="Text Placeholder 5"/>
          <p:cNvSpPr>
            <a:spLocks noGrp="1"/>
          </p:cNvSpPr>
          <p:nvPr>
            <p:ph type="body" idx="1"/>
          </p:nvPr>
        </p:nvSpPr>
        <p:spPr/>
        <p:txBody>
          <a:bodyPr>
            <a:normAutofit/>
          </a:bodyPr>
          <a:lstStyle/>
          <a:p>
            <a:r>
              <a:rPr lang="en-US" sz="2800" b="1" dirty="0" err="1" smtClean="0"/>
              <a:t>Viajes</a:t>
            </a:r>
            <a:endParaRPr lang="en-US" sz="2800" b="1" dirty="0"/>
          </a:p>
        </p:txBody>
      </p:sp>
    </p:spTree>
    <p:extLst>
      <p:ext uri="{BB962C8B-B14F-4D97-AF65-F5344CB8AC3E}">
        <p14:creationId xmlns:p14="http://schemas.microsoft.com/office/powerpoint/2010/main" val="3349328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335637"/>
            <a:ext cx="4957169" cy="3394472"/>
          </a:xfrm>
        </p:spPr>
        <p:txBody>
          <a:bodyPr>
            <a:normAutofit/>
          </a:bodyPr>
          <a:lstStyle/>
          <a:p>
            <a:pPr lvl="0"/>
            <a:r>
              <a:rPr lang="en-US" sz="2400" dirty="0" smtClean="0"/>
              <a:t>Si </a:t>
            </a:r>
            <a:r>
              <a:rPr lang="en-US" sz="2400" dirty="0" err="1" smtClean="0"/>
              <a:t>está</a:t>
            </a:r>
            <a:r>
              <a:rPr lang="en-US" sz="2400" dirty="0" smtClean="0"/>
              <a:t> </a:t>
            </a:r>
            <a:r>
              <a:rPr lang="en-US" sz="2400" dirty="0" err="1" smtClean="0"/>
              <a:t>embarazada</a:t>
            </a:r>
            <a:r>
              <a:rPr lang="en-US" sz="2400" dirty="0" smtClean="0"/>
              <a:t> no </a:t>
            </a:r>
            <a:r>
              <a:rPr lang="en-US" sz="2400" dirty="0" err="1" smtClean="0"/>
              <a:t>viaje</a:t>
            </a:r>
            <a:r>
              <a:rPr lang="en-US" sz="2400" dirty="0" smtClean="0"/>
              <a:t> a </a:t>
            </a:r>
            <a:r>
              <a:rPr lang="en-US" sz="2400" dirty="0" err="1" smtClean="0"/>
              <a:t>lugares</a:t>
            </a:r>
            <a:r>
              <a:rPr lang="en-US" sz="2400" dirty="0" smtClean="0"/>
              <a:t> con </a:t>
            </a:r>
            <a:r>
              <a:rPr lang="en-US" sz="2400" dirty="0" err="1" smtClean="0"/>
              <a:t>riesgo</a:t>
            </a:r>
            <a:r>
              <a:rPr lang="en-US" sz="2400" dirty="0" smtClean="0"/>
              <a:t> de </a:t>
            </a:r>
            <a:r>
              <a:rPr lang="en-US" sz="2400" dirty="0" err="1" smtClean="0"/>
              <a:t>Zika</a:t>
            </a:r>
            <a:r>
              <a:rPr lang="en-US" sz="2400" dirty="0" smtClean="0"/>
              <a:t>. </a:t>
            </a:r>
            <a:endParaRPr lang="en-US" sz="2400" dirty="0"/>
          </a:p>
          <a:p>
            <a:r>
              <a:rPr lang="en-US" sz="2400" dirty="0" smtClean="0"/>
              <a:t>Si </a:t>
            </a:r>
            <a:r>
              <a:rPr lang="en-US" sz="2400" dirty="0" err="1" smtClean="0"/>
              <a:t>usted</a:t>
            </a:r>
            <a:r>
              <a:rPr lang="en-US" sz="2400" dirty="0" smtClean="0"/>
              <a:t> </a:t>
            </a:r>
            <a:r>
              <a:rPr lang="en-US" sz="2400" dirty="0" err="1" smtClean="0"/>
              <a:t>debe</a:t>
            </a:r>
            <a:r>
              <a:rPr lang="en-US" sz="2400" dirty="0" smtClean="0"/>
              <a:t> </a:t>
            </a:r>
            <a:r>
              <a:rPr lang="en-US" sz="2400" dirty="0" err="1" smtClean="0"/>
              <a:t>viajar</a:t>
            </a:r>
            <a:r>
              <a:rPr lang="en-US" sz="2400" dirty="0" smtClean="0"/>
              <a:t>, </a:t>
            </a:r>
            <a:r>
              <a:rPr lang="en-US" sz="2400" dirty="0" err="1" smtClean="0"/>
              <a:t>dígaselo</a:t>
            </a:r>
            <a:r>
              <a:rPr lang="en-US" sz="2400" dirty="0" smtClean="0"/>
              <a:t> a </a:t>
            </a:r>
            <a:r>
              <a:rPr lang="en-US" sz="2400" dirty="0" err="1" smtClean="0"/>
              <a:t>su</a:t>
            </a:r>
            <a:r>
              <a:rPr lang="en-US" sz="2400" dirty="0" smtClean="0"/>
              <a:t> doctor o </a:t>
            </a:r>
            <a:r>
              <a:rPr lang="en-US" sz="2400" dirty="0" err="1" smtClean="0"/>
              <a:t>proveedor</a:t>
            </a:r>
            <a:r>
              <a:rPr lang="en-US" sz="2400" dirty="0" smtClean="0"/>
              <a:t> de </a:t>
            </a:r>
            <a:r>
              <a:rPr lang="en-US" sz="2400" dirty="0" err="1" smtClean="0"/>
              <a:t>salud</a:t>
            </a:r>
            <a:r>
              <a:rPr lang="en-US" sz="2400" dirty="0" smtClean="0"/>
              <a:t> y </a:t>
            </a:r>
            <a:r>
              <a:rPr lang="en-US" sz="2400" dirty="0" err="1" smtClean="0"/>
              <a:t>siga</a:t>
            </a:r>
            <a:r>
              <a:rPr lang="en-US" sz="2400" dirty="0" smtClean="0"/>
              <a:t> </a:t>
            </a:r>
            <a:r>
              <a:rPr lang="en-US" sz="2400" dirty="0" err="1" smtClean="0"/>
              <a:t>estrictamente</a:t>
            </a:r>
            <a:r>
              <a:rPr lang="en-US" sz="2400" dirty="0" smtClean="0"/>
              <a:t> </a:t>
            </a:r>
            <a:r>
              <a:rPr lang="en-US" sz="2400" dirty="0" err="1" smtClean="0"/>
              <a:t>los</a:t>
            </a:r>
            <a:r>
              <a:rPr lang="en-US" sz="2400" dirty="0" smtClean="0"/>
              <a:t> </a:t>
            </a:r>
            <a:r>
              <a:rPr lang="en-US" sz="2400" dirty="0" err="1" smtClean="0"/>
              <a:t>pasos</a:t>
            </a:r>
            <a:r>
              <a:rPr lang="en-US" sz="2400" dirty="0" smtClean="0"/>
              <a:t> para </a:t>
            </a:r>
            <a:r>
              <a:rPr lang="en-US" sz="2400" dirty="0" err="1" smtClean="0"/>
              <a:t>prevenir</a:t>
            </a:r>
            <a:r>
              <a:rPr lang="en-US" sz="2400" dirty="0" smtClean="0"/>
              <a:t> las </a:t>
            </a:r>
            <a:r>
              <a:rPr lang="en-US" sz="2400" dirty="0" err="1" smtClean="0"/>
              <a:t>picaduras</a:t>
            </a:r>
            <a:r>
              <a:rPr lang="en-US" sz="2400" dirty="0" smtClean="0"/>
              <a:t> de </a:t>
            </a:r>
            <a:r>
              <a:rPr lang="en-US" sz="2800" dirty="0" smtClean="0"/>
              <a:t>mosquitos </a:t>
            </a:r>
            <a:r>
              <a:rPr lang="en-US" sz="2800" dirty="0" err="1" smtClean="0"/>
              <a:t>durante</a:t>
            </a:r>
            <a:r>
              <a:rPr lang="en-US" sz="2800" dirty="0" smtClean="0"/>
              <a:t> el </a:t>
            </a:r>
            <a:r>
              <a:rPr lang="en-US" sz="2800" dirty="0" err="1" smtClean="0"/>
              <a:t>viaje</a:t>
            </a:r>
            <a:r>
              <a:rPr lang="en-US" sz="2800" dirty="0" smtClean="0"/>
              <a:t>. </a:t>
            </a:r>
            <a:endParaRPr lang="en-US" sz="2800" dirty="0"/>
          </a:p>
          <a:p>
            <a:pPr lvl="0"/>
            <a:endParaRPr lang="en-US" sz="2400" dirty="0"/>
          </a:p>
          <a:p>
            <a:endParaRPr lang="en-US" sz="2800"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err="1" smtClean="0">
                <a:solidFill>
                  <a:srgbClr val="005DAA"/>
                </a:solidFill>
                <a:latin typeface="Calibri" pitchFamily="34" charset="0"/>
              </a:rPr>
              <a:t>Guía</a:t>
            </a:r>
            <a:r>
              <a:rPr lang="en-US" sz="2800" b="1" dirty="0" smtClean="0">
                <a:solidFill>
                  <a:srgbClr val="005DAA"/>
                </a:solidFill>
                <a:latin typeface="Calibri" pitchFamily="34" charset="0"/>
              </a:rPr>
              <a:t> de </a:t>
            </a:r>
            <a:r>
              <a:rPr lang="en-US" sz="2800" b="1" dirty="0" err="1" smtClean="0">
                <a:solidFill>
                  <a:srgbClr val="005DAA"/>
                </a:solidFill>
                <a:latin typeface="Calibri" pitchFamily="34" charset="0"/>
              </a:rPr>
              <a:t>viaje</a:t>
            </a:r>
            <a:r>
              <a:rPr lang="en-US" sz="2800" b="1" dirty="0" smtClean="0">
                <a:solidFill>
                  <a:srgbClr val="005DAA"/>
                </a:solidFill>
                <a:latin typeface="Calibri" pitchFamily="34" charset="0"/>
              </a:rPr>
              <a:t> para </a:t>
            </a:r>
            <a:r>
              <a:rPr lang="en-US" sz="2800" b="1" dirty="0" err="1" smtClean="0">
                <a:solidFill>
                  <a:srgbClr val="005DAA"/>
                </a:solidFill>
                <a:latin typeface="Calibri" pitchFamily="34" charset="0"/>
              </a:rPr>
              <a:t>mujeres</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embarazadas</a:t>
            </a:r>
            <a:endParaRPr lang="en-US" sz="2800" b="1" dirty="0">
              <a:solidFill>
                <a:srgbClr val="005DAA"/>
              </a:solidFill>
              <a:latin typeface="Calibri" pitchFamily="34" charset="0"/>
            </a:endParaRPr>
          </a:p>
        </p:txBody>
      </p:sp>
      <p:pic>
        <p:nvPicPr>
          <p:cNvPr id="4" name="Picture 3" title="Doctor talking to a 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52" y="431303"/>
            <a:ext cx="2296926" cy="2303508"/>
          </a:xfrm>
          <a:prstGeom prst="rect">
            <a:avLst/>
          </a:prstGeom>
        </p:spPr>
      </p:pic>
      <p:pic>
        <p:nvPicPr>
          <p:cNvPr id="5" name="Picture 4" title="Doctor talking to a non-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93" y="2514792"/>
            <a:ext cx="2387946" cy="2451626"/>
          </a:xfrm>
          <a:prstGeom prst="rect">
            <a:avLst/>
          </a:prstGeom>
        </p:spPr>
      </p:pic>
    </p:spTree>
    <p:extLst>
      <p:ext uri="{BB962C8B-B14F-4D97-AF65-F5344CB8AC3E}">
        <p14:creationId xmlns:p14="http://schemas.microsoft.com/office/powerpoint/2010/main" val="2772409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83741"/>
            <a:ext cx="4957169" cy="3394472"/>
          </a:xfrm>
        </p:spPr>
        <p:txBody>
          <a:bodyPr>
            <a:normAutofit/>
          </a:bodyPr>
          <a:lstStyle/>
          <a:p>
            <a:r>
              <a:rPr lang="en-US" sz="2800" dirty="0" smtClean="0"/>
              <a:t>Si </a:t>
            </a:r>
            <a:r>
              <a:rPr lang="en-US" sz="2800" dirty="0" err="1" smtClean="0"/>
              <a:t>usted</a:t>
            </a:r>
            <a:r>
              <a:rPr lang="en-US" sz="2800" dirty="0" smtClean="0"/>
              <a:t> </a:t>
            </a:r>
            <a:r>
              <a:rPr lang="en-US" sz="2800" dirty="0" err="1" smtClean="0"/>
              <a:t>viaja</a:t>
            </a:r>
            <a:r>
              <a:rPr lang="en-US" sz="2800" dirty="0" smtClean="0"/>
              <a:t> a un </a:t>
            </a:r>
            <a:r>
              <a:rPr lang="en-US" sz="2800" dirty="0" err="1" smtClean="0"/>
              <a:t>lugar</a:t>
            </a:r>
            <a:r>
              <a:rPr lang="en-US" sz="2800" dirty="0" smtClean="0"/>
              <a:t> con </a:t>
            </a:r>
            <a:r>
              <a:rPr lang="en-US" sz="2800" dirty="0" err="1" smtClean="0"/>
              <a:t>riesgo</a:t>
            </a:r>
            <a:r>
              <a:rPr lang="en-US" sz="2800" dirty="0" smtClean="0"/>
              <a:t> de </a:t>
            </a:r>
            <a:r>
              <a:rPr lang="en-US" sz="2800" dirty="0" err="1" smtClean="0"/>
              <a:t>Zika</a:t>
            </a:r>
            <a:endParaRPr lang="en-US" sz="2800" dirty="0"/>
          </a:p>
          <a:p>
            <a:pPr lvl="1"/>
            <a:r>
              <a:rPr lang="en-US" sz="2400" dirty="0" err="1" smtClean="0"/>
              <a:t>Siga</a:t>
            </a:r>
            <a:r>
              <a:rPr lang="en-US" sz="2400" dirty="0" smtClean="0"/>
              <a:t> </a:t>
            </a:r>
            <a:r>
              <a:rPr lang="en-US" sz="2400" dirty="0" err="1" smtClean="0"/>
              <a:t>estrictamente</a:t>
            </a:r>
            <a:r>
              <a:rPr lang="en-US" sz="2400" dirty="0" smtClean="0"/>
              <a:t> </a:t>
            </a:r>
            <a:r>
              <a:rPr lang="en-US" sz="2400" dirty="0" err="1" smtClean="0"/>
              <a:t>los</a:t>
            </a:r>
            <a:r>
              <a:rPr lang="en-US" sz="2400" dirty="0" smtClean="0"/>
              <a:t> </a:t>
            </a:r>
            <a:r>
              <a:rPr lang="en-US" sz="2400" dirty="0" err="1" smtClean="0"/>
              <a:t>pasos</a:t>
            </a:r>
            <a:r>
              <a:rPr lang="en-US" sz="2400" dirty="0" smtClean="0"/>
              <a:t> para </a:t>
            </a:r>
            <a:r>
              <a:rPr lang="en-US" sz="2400" dirty="0" err="1" smtClean="0"/>
              <a:t>prevenir</a:t>
            </a:r>
            <a:r>
              <a:rPr lang="en-US" sz="2400" dirty="0" smtClean="0"/>
              <a:t> </a:t>
            </a:r>
            <a:r>
              <a:rPr lang="en-US" sz="2400" dirty="0" err="1" smtClean="0"/>
              <a:t>picaduras</a:t>
            </a:r>
            <a:r>
              <a:rPr lang="en-US" sz="2400" dirty="0" smtClean="0"/>
              <a:t> de mosquitos.</a:t>
            </a:r>
            <a:endParaRPr lang="en-US" sz="2400" dirty="0"/>
          </a:p>
          <a:p>
            <a:pPr lvl="1"/>
            <a:r>
              <a:rPr lang="en-US" sz="2400" dirty="0"/>
              <a:t>Use </a:t>
            </a:r>
            <a:r>
              <a:rPr lang="en-US" sz="2400" dirty="0" smtClean="0"/>
              <a:t>condones o no </a:t>
            </a:r>
            <a:r>
              <a:rPr lang="en-US" sz="2400" dirty="0" err="1" smtClean="0"/>
              <a:t>tenga</a:t>
            </a:r>
            <a:r>
              <a:rPr lang="en-US" sz="2400" dirty="0" smtClean="0"/>
              <a:t> </a:t>
            </a:r>
            <a:r>
              <a:rPr lang="en-US" sz="2400" dirty="0" err="1" smtClean="0"/>
              <a:t>sexo</a:t>
            </a:r>
            <a:r>
              <a:rPr lang="en-US" sz="2400" dirty="0" smtClean="0"/>
              <a:t> </a:t>
            </a:r>
            <a:r>
              <a:rPr lang="en-US" sz="2400" dirty="0" err="1" smtClean="0"/>
              <a:t>durante</a:t>
            </a:r>
            <a:r>
              <a:rPr lang="en-US" sz="2400" dirty="0" smtClean="0"/>
              <a:t> el </a:t>
            </a:r>
            <a:r>
              <a:rPr lang="en-US" sz="2400" dirty="0" err="1" smtClean="0"/>
              <a:t>viaje</a:t>
            </a:r>
            <a:r>
              <a:rPr lang="en-US" sz="2400" dirty="0" smtClean="0"/>
              <a:t>.</a:t>
            </a:r>
            <a:endParaRPr lang="en-US" sz="2400" dirty="0"/>
          </a:p>
          <a:p>
            <a:endParaRPr lang="en-US" sz="3200"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err="1" smtClean="0">
                <a:solidFill>
                  <a:srgbClr val="005DAA"/>
                </a:solidFill>
                <a:latin typeface="Calibri" pitchFamily="34" charset="0"/>
              </a:rPr>
              <a:t>Protéjase</a:t>
            </a:r>
            <a:r>
              <a:rPr lang="en-US" sz="2800" b="1" dirty="0" smtClean="0">
                <a:solidFill>
                  <a:srgbClr val="005DAA"/>
                </a:solidFill>
                <a:latin typeface="Calibri" pitchFamily="34" charset="0"/>
              </a:rPr>
              <a:t> a </a:t>
            </a:r>
            <a:r>
              <a:rPr lang="en-US" sz="2800" b="1" dirty="0" err="1" smtClean="0">
                <a:solidFill>
                  <a:srgbClr val="005DAA"/>
                </a:solidFill>
                <a:latin typeface="Calibri" pitchFamily="34" charset="0"/>
              </a:rPr>
              <a:t>si</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misma</a:t>
            </a:r>
            <a:r>
              <a:rPr lang="en-US" sz="2800" b="1" dirty="0" smtClean="0">
                <a:solidFill>
                  <a:srgbClr val="005DAA"/>
                </a:solidFill>
                <a:latin typeface="Calibri" pitchFamily="34" charset="0"/>
              </a:rPr>
              <a:t> </a:t>
            </a:r>
            <a:r>
              <a:rPr lang="en-US" sz="2800" b="1" dirty="0" err="1" smtClean="0">
                <a:solidFill>
                  <a:srgbClr val="005DAA"/>
                </a:solidFill>
                <a:latin typeface="Calibri" pitchFamily="34" charset="0"/>
              </a:rPr>
              <a:t>durante</a:t>
            </a:r>
            <a:r>
              <a:rPr lang="en-US" sz="2800" b="1" dirty="0" smtClean="0">
                <a:solidFill>
                  <a:srgbClr val="005DAA"/>
                </a:solidFill>
                <a:latin typeface="Calibri" pitchFamily="34" charset="0"/>
              </a:rPr>
              <a:t> el </a:t>
            </a:r>
            <a:r>
              <a:rPr lang="en-US" sz="2800" b="1" dirty="0" err="1" smtClean="0">
                <a:solidFill>
                  <a:srgbClr val="005DAA"/>
                </a:solidFill>
                <a:latin typeface="Calibri" pitchFamily="34" charset="0"/>
              </a:rPr>
              <a:t>viaje</a:t>
            </a:r>
            <a:endParaRPr lang="en-US" sz="2800" b="1" dirty="0">
              <a:solidFill>
                <a:srgbClr val="005DAA"/>
              </a:solidFill>
              <a:latin typeface="Calibri" pitchFamily="34" charset="0"/>
            </a:endParaRPr>
          </a:p>
        </p:txBody>
      </p:sp>
      <p:pic>
        <p:nvPicPr>
          <p:cNvPr id="4" name="Picture 3" title="Two condom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853" y="951005"/>
            <a:ext cx="3369925" cy="3617259"/>
          </a:xfrm>
          <a:prstGeom prst="rect">
            <a:avLst/>
          </a:prstGeom>
        </p:spPr>
      </p:pic>
    </p:spTree>
    <p:extLst>
      <p:ext uri="{BB962C8B-B14F-4D97-AF65-F5344CB8AC3E}">
        <p14:creationId xmlns:p14="http://schemas.microsoft.com/office/powerpoint/2010/main" val="32214531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err="1" smtClean="0"/>
              <a:t>Duerma</a:t>
            </a:r>
            <a:r>
              <a:rPr lang="en-US" sz="2400" dirty="0" smtClean="0"/>
              <a:t> </a:t>
            </a:r>
            <a:r>
              <a:rPr lang="en-US" sz="2400" dirty="0" err="1" smtClean="0"/>
              <a:t>en</a:t>
            </a:r>
            <a:r>
              <a:rPr lang="en-US" sz="2400" dirty="0" smtClean="0"/>
              <a:t> </a:t>
            </a:r>
            <a:r>
              <a:rPr lang="en-US" sz="2400" dirty="0" err="1" smtClean="0"/>
              <a:t>lugares</a:t>
            </a:r>
            <a:r>
              <a:rPr lang="en-US" sz="2400" dirty="0" smtClean="0"/>
              <a:t> con </a:t>
            </a:r>
            <a:r>
              <a:rPr lang="en-US" sz="2400" dirty="0" err="1" smtClean="0"/>
              <a:t>aire</a:t>
            </a:r>
            <a:r>
              <a:rPr lang="en-US" sz="2400" dirty="0" smtClean="0"/>
              <a:t> </a:t>
            </a:r>
            <a:r>
              <a:rPr lang="en-US" sz="2400" dirty="0" err="1" smtClean="0"/>
              <a:t>acondicionado</a:t>
            </a:r>
            <a:r>
              <a:rPr lang="en-US" sz="2400" dirty="0" smtClean="0"/>
              <a:t> y/o </a:t>
            </a:r>
            <a:r>
              <a:rPr lang="en-US" sz="2400" dirty="0" err="1" smtClean="0"/>
              <a:t>mallas</a:t>
            </a:r>
            <a:r>
              <a:rPr lang="en-US" sz="2400" dirty="0" smtClean="0"/>
              <a:t> </a:t>
            </a:r>
            <a:r>
              <a:rPr lang="en-US" sz="2400" dirty="0" err="1" smtClean="0"/>
              <a:t>en</a:t>
            </a:r>
            <a:r>
              <a:rPr lang="en-US" sz="2400" dirty="0" smtClean="0"/>
              <a:t> </a:t>
            </a:r>
            <a:r>
              <a:rPr lang="en-US" sz="2400" dirty="0" err="1" smtClean="0"/>
              <a:t>puerts</a:t>
            </a:r>
            <a:r>
              <a:rPr lang="en-US" sz="2400" dirty="0" smtClean="0"/>
              <a:t> y </a:t>
            </a:r>
            <a:r>
              <a:rPr lang="en-US" sz="2400" dirty="0" err="1" smtClean="0"/>
              <a:t>ventanas</a:t>
            </a:r>
            <a:r>
              <a:rPr lang="en-US" sz="2400" dirty="0" smtClean="0"/>
              <a:t>. </a:t>
            </a:r>
            <a:endParaRPr lang="en-US" sz="2400" dirty="0"/>
          </a:p>
          <a:p>
            <a:r>
              <a:rPr lang="en-US" sz="2400" dirty="0"/>
              <a:t>Use </a:t>
            </a:r>
            <a:r>
              <a:rPr lang="en-US" sz="2400" dirty="0" smtClean="0"/>
              <a:t>un </a:t>
            </a:r>
            <a:r>
              <a:rPr lang="en-US" sz="2400" dirty="0" err="1" smtClean="0"/>
              <a:t>toldo</a:t>
            </a:r>
            <a:r>
              <a:rPr lang="en-US" sz="2400" dirty="0" smtClean="0"/>
              <a:t> </a:t>
            </a:r>
            <a:r>
              <a:rPr lang="en-US" sz="2400" dirty="0" err="1" smtClean="0"/>
              <a:t>si</a:t>
            </a:r>
            <a:r>
              <a:rPr lang="en-US" sz="2400" dirty="0" smtClean="0"/>
              <a:t> no </a:t>
            </a:r>
            <a:r>
              <a:rPr lang="en-US" sz="2400" dirty="0" err="1" smtClean="0"/>
              <a:t>puede</a:t>
            </a:r>
            <a:r>
              <a:rPr lang="en-US" sz="2400" dirty="0" smtClean="0"/>
              <a:t> </a:t>
            </a:r>
            <a:r>
              <a:rPr lang="en-US" sz="2400" dirty="0" err="1" smtClean="0"/>
              <a:t>disponer</a:t>
            </a:r>
            <a:r>
              <a:rPr lang="en-US" sz="2400" dirty="0" smtClean="0"/>
              <a:t> de </a:t>
            </a:r>
            <a:r>
              <a:rPr lang="en-US" sz="2400" dirty="0" err="1" smtClean="0"/>
              <a:t>aire</a:t>
            </a:r>
            <a:r>
              <a:rPr lang="en-US" sz="2400" dirty="0" smtClean="0"/>
              <a:t> </a:t>
            </a:r>
            <a:r>
              <a:rPr lang="en-US" sz="2400" dirty="0" err="1" smtClean="0"/>
              <a:t>acondicionado</a:t>
            </a:r>
            <a:r>
              <a:rPr lang="en-US" sz="2400" dirty="0" smtClean="0"/>
              <a:t> y/o </a:t>
            </a:r>
            <a:r>
              <a:rPr lang="en-US" sz="2400" dirty="0" err="1" smtClean="0"/>
              <a:t>mallas</a:t>
            </a:r>
            <a:r>
              <a:rPr lang="en-US" sz="2400" dirty="0" smtClean="0"/>
              <a:t> de </a:t>
            </a:r>
            <a:r>
              <a:rPr lang="en-US" sz="2400" dirty="0" err="1" smtClean="0"/>
              <a:t>protección</a:t>
            </a:r>
            <a:r>
              <a:rPr lang="en-US" sz="2400" dirty="0" smtClean="0"/>
              <a:t>, o </a:t>
            </a:r>
            <a:r>
              <a:rPr lang="en-US" sz="2400" dirty="0" err="1" smtClean="0"/>
              <a:t>cuando</a:t>
            </a:r>
            <a:r>
              <a:rPr lang="en-US" sz="2400" dirty="0" smtClean="0"/>
              <a:t> </a:t>
            </a:r>
            <a:r>
              <a:rPr lang="en-US" sz="2400" dirty="0" err="1" smtClean="0"/>
              <a:t>tenga</a:t>
            </a:r>
            <a:r>
              <a:rPr lang="en-US" sz="2400" dirty="0" smtClean="0"/>
              <a:t> que </a:t>
            </a:r>
            <a:r>
              <a:rPr lang="en-US" sz="2400" dirty="0" err="1" smtClean="0"/>
              <a:t>dormir</a:t>
            </a:r>
            <a:r>
              <a:rPr lang="en-US" sz="2400" dirty="0" smtClean="0"/>
              <a:t> </a:t>
            </a:r>
            <a:r>
              <a:rPr lang="en-US" sz="2400" dirty="0" err="1" smtClean="0"/>
              <a:t>en</a:t>
            </a:r>
            <a:r>
              <a:rPr lang="en-US" sz="2400" dirty="0" smtClean="0"/>
              <a:t> </a:t>
            </a:r>
            <a:r>
              <a:rPr lang="en-US" sz="2400" dirty="0" err="1" smtClean="0"/>
              <a:t>exteriores</a:t>
            </a:r>
            <a:r>
              <a:rPr lang="en-US" sz="2400" dirty="0" smtClean="0"/>
              <a:t>.</a:t>
            </a:r>
            <a:endParaRPr lang="en-US" sz="2400" dirty="0"/>
          </a:p>
          <a:p>
            <a:endParaRPr lang="en-US" sz="24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a:solidFill>
                  <a:srgbClr val="005DAA"/>
                </a:solidFill>
                <a:latin typeface="Calibri" pitchFamily="34" charset="0"/>
              </a:rPr>
              <a:t>Protéjase</a:t>
            </a:r>
            <a:r>
              <a:rPr lang="en-US" sz="2800" b="1" dirty="0">
                <a:solidFill>
                  <a:srgbClr val="005DAA"/>
                </a:solidFill>
                <a:latin typeface="Calibri" pitchFamily="34" charset="0"/>
              </a:rPr>
              <a:t> a </a:t>
            </a:r>
            <a:r>
              <a:rPr lang="en-US" sz="2800" b="1" dirty="0" err="1">
                <a:solidFill>
                  <a:srgbClr val="005DAA"/>
                </a:solidFill>
                <a:latin typeface="Calibri" pitchFamily="34" charset="0"/>
              </a:rPr>
              <a:t>si</a:t>
            </a:r>
            <a:r>
              <a:rPr lang="en-US" sz="2800" b="1" dirty="0">
                <a:solidFill>
                  <a:srgbClr val="005DAA"/>
                </a:solidFill>
                <a:latin typeface="Calibri" pitchFamily="34" charset="0"/>
              </a:rPr>
              <a:t> </a:t>
            </a:r>
            <a:r>
              <a:rPr lang="en-US" sz="2800" b="1" dirty="0" err="1">
                <a:solidFill>
                  <a:srgbClr val="005DAA"/>
                </a:solidFill>
                <a:latin typeface="Calibri" pitchFamily="34" charset="0"/>
              </a:rPr>
              <a:t>misma</a:t>
            </a:r>
            <a:r>
              <a:rPr lang="en-US" sz="2800" b="1" dirty="0">
                <a:solidFill>
                  <a:srgbClr val="005DAA"/>
                </a:solidFill>
                <a:latin typeface="Calibri" pitchFamily="34" charset="0"/>
              </a:rPr>
              <a:t> </a:t>
            </a:r>
            <a:r>
              <a:rPr lang="en-US" sz="2800" b="1" dirty="0" err="1">
                <a:solidFill>
                  <a:srgbClr val="005DAA"/>
                </a:solidFill>
                <a:latin typeface="Calibri" pitchFamily="34" charset="0"/>
              </a:rPr>
              <a:t>durante</a:t>
            </a:r>
            <a:r>
              <a:rPr lang="en-US" sz="2800" b="1" dirty="0">
                <a:solidFill>
                  <a:srgbClr val="005DAA"/>
                </a:solidFill>
                <a:latin typeface="Calibri" pitchFamily="34" charset="0"/>
              </a:rPr>
              <a:t> el </a:t>
            </a:r>
            <a:r>
              <a:rPr lang="en-US" sz="2800" b="1" dirty="0" err="1">
                <a:solidFill>
                  <a:srgbClr val="005DAA"/>
                </a:solidFill>
                <a:latin typeface="Calibri" pitchFamily="34" charset="0"/>
              </a:rPr>
              <a:t>viaje</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Bed net" title="Bed 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37" y="1283741"/>
            <a:ext cx="2573476" cy="2860847"/>
          </a:xfrm>
          <a:prstGeom prst="rect">
            <a:avLst/>
          </a:prstGeom>
        </p:spPr>
      </p:pic>
    </p:spTree>
    <p:extLst>
      <p:ext uri="{BB962C8B-B14F-4D97-AF65-F5344CB8AC3E}">
        <p14:creationId xmlns:p14="http://schemas.microsoft.com/office/powerpoint/2010/main" val="1307007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134718"/>
            <a:ext cx="5863390" cy="3717498"/>
          </a:xfrm>
        </p:spPr>
        <p:txBody>
          <a:bodyPr>
            <a:noAutofit/>
          </a:bodyPr>
          <a:lstStyle/>
          <a:p>
            <a:r>
              <a:rPr lang="en-US" sz="2800" dirty="0" err="1" smtClean="0"/>
              <a:t>Incluso</a:t>
            </a:r>
            <a:r>
              <a:rPr lang="en-US" sz="2800" dirty="0" smtClean="0"/>
              <a:t> sin </a:t>
            </a:r>
            <a:r>
              <a:rPr lang="en-US" sz="2800" dirty="0" err="1" smtClean="0"/>
              <a:t>sentirse</a:t>
            </a:r>
            <a:r>
              <a:rPr lang="en-US" sz="2800" dirty="0" smtClean="0"/>
              <a:t> </a:t>
            </a:r>
            <a:r>
              <a:rPr lang="en-US" sz="2800" dirty="0" err="1" smtClean="0"/>
              <a:t>enfermos</a:t>
            </a:r>
            <a:r>
              <a:rPr lang="en-US" sz="2800" dirty="0" smtClean="0"/>
              <a:t> lo </a:t>
            </a:r>
            <a:r>
              <a:rPr lang="en-US" sz="2800" dirty="0" err="1" smtClean="0"/>
              <a:t>viajeros</a:t>
            </a:r>
            <a:r>
              <a:rPr lang="en-US" sz="2800" dirty="0" smtClean="0"/>
              <a:t> que </a:t>
            </a:r>
            <a:r>
              <a:rPr lang="en-US" sz="2800" dirty="0" err="1" smtClean="0"/>
              <a:t>regresen</a:t>
            </a:r>
            <a:r>
              <a:rPr lang="en-US" sz="2800" dirty="0" smtClean="0"/>
              <a:t> de </a:t>
            </a:r>
            <a:r>
              <a:rPr lang="en-US" sz="2800" dirty="0" err="1" smtClean="0"/>
              <a:t>lugares</a:t>
            </a:r>
            <a:r>
              <a:rPr lang="en-US" sz="2800" dirty="0" smtClean="0"/>
              <a:t> con </a:t>
            </a:r>
            <a:r>
              <a:rPr lang="en-US" sz="2800" dirty="0" err="1" smtClean="0"/>
              <a:t>riesgo</a:t>
            </a:r>
            <a:r>
              <a:rPr lang="en-US" sz="2800" dirty="0" smtClean="0"/>
              <a:t> de </a:t>
            </a:r>
            <a:r>
              <a:rPr lang="en-US" sz="2800" dirty="0" err="1" smtClean="0"/>
              <a:t>Zika</a:t>
            </a:r>
            <a:r>
              <a:rPr lang="en-US" sz="2800" dirty="0" smtClean="0"/>
              <a:t> </a:t>
            </a:r>
            <a:r>
              <a:rPr lang="en-US" sz="2800" dirty="0" err="1" smtClean="0"/>
              <a:t>deben</a:t>
            </a:r>
            <a:r>
              <a:rPr lang="en-US" sz="2800" dirty="0" smtClean="0"/>
              <a:t> </a:t>
            </a:r>
            <a:r>
              <a:rPr lang="en-US" sz="2800" dirty="0" err="1" smtClean="0"/>
              <a:t>tomar</a:t>
            </a:r>
            <a:r>
              <a:rPr lang="en-US" sz="2800" dirty="0" smtClean="0"/>
              <a:t> </a:t>
            </a:r>
            <a:r>
              <a:rPr lang="en-US" sz="2800" dirty="0" err="1" smtClean="0"/>
              <a:t>los</a:t>
            </a:r>
            <a:r>
              <a:rPr lang="en-US" sz="2800" dirty="0" smtClean="0"/>
              <a:t> </a:t>
            </a:r>
            <a:r>
              <a:rPr lang="en-US" sz="2800" dirty="0" err="1" smtClean="0"/>
              <a:t>pasos</a:t>
            </a:r>
            <a:r>
              <a:rPr lang="en-US" sz="2800" dirty="0" smtClean="0"/>
              <a:t> de </a:t>
            </a:r>
            <a:r>
              <a:rPr lang="en-US" sz="2800" dirty="0" err="1" smtClean="0"/>
              <a:t>precaución</a:t>
            </a:r>
            <a:r>
              <a:rPr lang="en-US" sz="2800" dirty="0" smtClean="0"/>
              <a:t> para </a:t>
            </a:r>
            <a:r>
              <a:rPr lang="en-US" sz="2800" dirty="0" err="1" smtClean="0"/>
              <a:t>prevenir</a:t>
            </a:r>
            <a:r>
              <a:rPr lang="en-US" sz="2800" dirty="0" smtClean="0"/>
              <a:t> </a:t>
            </a:r>
            <a:r>
              <a:rPr lang="en-US" sz="2800" dirty="0" err="1" smtClean="0"/>
              <a:t>picaduras</a:t>
            </a:r>
            <a:r>
              <a:rPr lang="en-US" sz="2800" dirty="0" smtClean="0"/>
              <a:t> de mosquitos </a:t>
            </a:r>
            <a:r>
              <a:rPr lang="en-US" sz="2800" dirty="0" err="1" smtClean="0"/>
              <a:t>por</a:t>
            </a:r>
            <a:r>
              <a:rPr lang="en-US" sz="2800" dirty="0" smtClean="0"/>
              <a:t> 3 </a:t>
            </a:r>
            <a:r>
              <a:rPr lang="en-US" sz="2800" dirty="0" err="1" smtClean="0"/>
              <a:t>semanas</a:t>
            </a:r>
            <a:r>
              <a:rPr lang="en-US" sz="2800" dirty="0" smtClean="0"/>
              <a:t> para </a:t>
            </a:r>
            <a:r>
              <a:rPr lang="en-US" sz="2800" dirty="0" err="1" smtClean="0"/>
              <a:t>evitar</a:t>
            </a:r>
            <a:r>
              <a:rPr lang="en-US" sz="2800" dirty="0" smtClean="0"/>
              <a:t> </a:t>
            </a:r>
            <a:r>
              <a:rPr lang="en-US" sz="2800" dirty="0" err="1" smtClean="0"/>
              <a:t>transmitirles</a:t>
            </a:r>
            <a:r>
              <a:rPr lang="en-US" sz="2800" dirty="0" smtClean="0"/>
              <a:t> el virus del </a:t>
            </a:r>
            <a:r>
              <a:rPr lang="en-US" sz="2800" dirty="0" err="1" smtClean="0"/>
              <a:t>Zika</a:t>
            </a:r>
            <a:r>
              <a:rPr lang="en-US" sz="2800" dirty="0" smtClean="0"/>
              <a:t> a mosquitos no </a:t>
            </a:r>
            <a:r>
              <a:rPr lang="en-US" sz="2800" dirty="0" err="1" smtClean="0"/>
              <a:t>infectados</a:t>
            </a:r>
            <a:r>
              <a:rPr lang="en-US" sz="2800" dirty="0" smtClean="0"/>
              <a:t>.</a:t>
            </a:r>
            <a:endParaRPr lang="en-US" sz="2800" dirty="0"/>
          </a:p>
          <a:p>
            <a:endParaRPr lang="en-US" sz="2800" dirty="0"/>
          </a:p>
        </p:txBody>
      </p:sp>
      <p:sp>
        <p:nvSpPr>
          <p:cNvPr id="3" name="Title 2"/>
          <p:cNvSpPr>
            <a:spLocks noGrp="1"/>
          </p:cNvSpPr>
          <p:nvPr>
            <p:ph type="title"/>
          </p:nvPr>
        </p:nvSpPr>
        <p:spPr/>
        <p:txBody>
          <a:bodyPr vert="horz" lIns="91440" tIns="45720" rIns="91440" bIns="45720" rtlCol="0" anchor="t">
            <a:normAutofit/>
          </a:bodyPr>
          <a:lstStyle/>
          <a:p>
            <a:r>
              <a:rPr lang="en-US" sz="2800" b="1" dirty="0" err="1">
                <a:solidFill>
                  <a:srgbClr val="005DAA"/>
                </a:solidFill>
                <a:latin typeface="Calibri" pitchFamily="34" charset="0"/>
              </a:rPr>
              <a:t>Protéjase</a:t>
            </a:r>
            <a:r>
              <a:rPr lang="en-US" sz="2800" b="1" dirty="0">
                <a:solidFill>
                  <a:srgbClr val="005DAA"/>
                </a:solidFill>
                <a:latin typeface="Calibri" pitchFamily="34" charset="0"/>
              </a:rPr>
              <a:t> a </a:t>
            </a:r>
            <a:r>
              <a:rPr lang="en-US" sz="2800" b="1" dirty="0" err="1">
                <a:solidFill>
                  <a:srgbClr val="005DAA"/>
                </a:solidFill>
                <a:latin typeface="Calibri" pitchFamily="34" charset="0"/>
              </a:rPr>
              <a:t>si</a:t>
            </a:r>
            <a:r>
              <a:rPr lang="en-US" sz="2800" b="1" dirty="0">
                <a:solidFill>
                  <a:srgbClr val="005DAA"/>
                </a:solidFill>
                <a:latin typeface="Calibri" pitchFamily="34" charset="0"/>
              </a:rPr>
              <a:t> </a:t>
            </a:r>
            <a:r>
              <a:rPr lang="en-US" sz="2800" b="1" dirty="0" err="1">
                <a:solidFill>
                  <a:srgbClr val="005DAA"/>
                </a:solidFill>
                <a:latin typeface="Calibri" pitchFamily="34" charset="0"/>
              </a:rPr>
              <a:t>misma</a:t>
            </a:r>
            <a:r>
              <a:rPr lang="en-US" sz="2800" b="1" dirty="0">
                <a:solidFill>
                  <a:srgbClr val="005DAA"/>
                </a:solidFill>
                <a:latin typeface="Calibri" pitchFamily="34" charset="0"/>
              </a:rPr>
              <a:t> </a:t>
            </a:r>
            <a:r>
              <a:rPr lang="en-US" sz="2800" b="1" dirty="0" err="1">
                <a:solidFill>
                  <a:srgbClr val="005DAA"/>
                </a:solidFill>
                <a:latin typeface="Calibri" pitchFamily="34" charset="0"/>
              </a:rPr>
              <a:t>durante</a:t>
            </a:r>
            <a:r>
              <a:rPr lang="en-US" sz="2800" b="1" dirty="0">
                <a:solidFill>
                  <a:srgbClr val="005DAA"/>
                </a:solidFill>
                <a:latin typeface="Calibri" pitchFamily="34" charset="0"/>
              </a:rPr>
              <a:t> el </a:t>
            </a:r>
            <a:r>
              <a:rPr lang="en-US" sz="2800" b="1" dirty="0" err="1">
                <a:solidFill>
                  <a:srgbClr val="005DAA"/>
                </a:solidFill>
                <a:latin typeface="Calibri" pitchFamily="34" charset="0"/>
              </a:rPr>
              <a:t>viaje</a:t>
            </a:r>
            <a:endParaRPr lang="en-US" sz="2800" b="1" dirty="0">
              <a:solidFill>
                <a:srgbClr val="005DAA"/>
              </a:solidFill>
              <a:latin typeface="Calibri" pitchFamily="34" charset="0"/>
            </a:endParaRP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title="Insect repell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544" y="822823"/>
            <a:ext cx="2429741" cy="3144371"/>
          </a:xfrm>
          <a:prstGeom prst="rect">
            <a:avLst/>
          </a:prstGeom>
        </p:spPr>
      </p:pic>
    </p:spTree>
    <p:extLst>
      <p:ext uri="{BB962C8B-B14F-4D97-AF65-F5344CB8AC3E}">
        <p14:creationId xmlns:p14="http://schemas.microsoft.com/office/powerpoint/2010/main" val="12693082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See the latest travel notices at: </a:t>
            </a:r>
            <a:br>
              <a:rPr lang="en-US" dirty="0"/>
            </a:br>
            <a:r>
              <a:rPr lang="en-US" dirty="0"/>
              <a:t/>
            </a:r>
            <a:br>
              <a:rPr lang="en-US" dirty="0"/>
            </a:br>
            <a:r>
              <a:rPr lang="en-US" sz="1600" dirty="0">
                <a:hlinkClick r:id="rId3" action="ppaction://hlinkfile"/>
              </a:rPr>
              <a:t>wwwnc.cdc.gov/travel/page/zika-travel-information </a:t>
            </a:r>
            <a:endParaRPr lang="en-US" sz="1600" dirty="0"/>
          </a:p>
          <a:p>
            <a:pPr marL="0" indent="0">
              <a:buNone/>
            </a:pPr>
            <a:endParaRPr lang="en-US" dirty="0"/>
          </a:p>
        </p:txBody>
      </p:sp>
      <p:sp>
        <p:nvSpPr>
          <p:cNvPr id="3" name="Title 2"/>
          <p:cNvSpPr>
            <a:spLocks noGrp="1"/>
          </p:cNvSpPr>
          <p:nvPr>
            <p:ph type="title"/>
          </p:nvPr>
        </p:nvSpPr>
        <p:spPr/>
        <p:txBody>
          <a:bodyPr vert="horz" lIns="91440" tIns="45720" rIns="91440" bIns="45720" rtlCol="0" anchor="t">
            <a:normAutofit fontScale="90000"/>
          </a:bodyPr>
          <a:lstStyle/>
          <a:p>
            <a:r>
              <a:rPr lang="en-US" sz="2800" b="1" dirty="0">
                <a:solidFill>
                  <a:srgbClr val="005DAA"/>
                </a:solidFill>
                <a:latin typeface="Calibri" pitchFamily="34" charset="0"/>
              </a:rPr>
              <a:t>Do your homework before traveling</a:t>
            </a:r>
          </a:p>
        </p:txBody>
      </p:sp>
      <p:pic>
        <p:nvPicPr>
          <p:cNvPr id="4" name="Picture 3" title="Computer, laptop, and tablet scree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0632" y="1221111"/>
            <a:ext cx="4203368" cy="2521428"/>
          </a:xfrm>
          <a:prstGeom prst="rect">
            <a:avLst/>
          </a:prstGeom>
        </p:spPr>
      </p:pic>
    </p:spTree>
    <p:extLst>
      <p:ext uri="{BB962C8B-B14F-4D97-AF65-F5344CB8AC3E}">
        <p14:creationId xmlns:p14="http://schemas.microsoft.com/office/powerpoint/2010/main" val="78397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TRANSMISIÓN Y SINTOMAS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6169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37" y="1857126"/>
            <a:ext cx="7772400" cy="1102519"/>
          </a:xfrm>
        </p:spPr>
        <p:txBody>
          <a:bodyPr>
            <a:noAutofit/>
          </a:bodyPr>
          <a:lstStyle/>
          <a:p>
            <a:r>
              <a:rPr lang="en-US" sz="1400" dirty="0">
                <a:solidFill>
                  <a:schemeClr val="tx1"/>
                </a:solidFill>
              </a:rPr>
              <a:t>For more information, contact CDC</a:t>
            </a:r>
            <a:br>
              <a:rPr lang="en-US" sz="1400" dirty="0">
                <a:solidFill>
                  <a:schemeClr val="tx1"/>
                </a:solidFill>
              </a:rPr>
            </a:br>
            <a:r>
              <a:rPr lang="en-US" sz="1400" dirty="0">
                <a:solidFill>
                  <a:schemeClr val="tx1"/>
                </a:solidFill>
              </a:rPr>
              <a:t>1-800-CDC-INFO (232-4636)</a:t>
            </a:r>
            <a:br>
              <a:rPr lang="en-US" sz="1400" dirty="0">
                <a:solidFill>
                  <a:schemeClr val="tx1"/>
                </a:solidFill>
              </a:rPr>
            </a:br>
            <a:r>
              <a:rPr lang="en-US" sz="1400" dirty="0">
                <a:solidFill>
                  <a:schemeClr val="tx1"/>
                </a:solidFill>
              </a:rPr>
              <a:t>TTY:  1-888-232-6348    www.cdc.gov</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The findings and conclusions in this report are those of the authors and do not necessarily represent the official position of the Centers for Disease Control and Prevention.</a:t>
            </a:r>
            <a:br>
              <a:rPr lang="en-US" sz="1400" dirty="0">
                <a:solidFill>
                  <a:schemeClr val="tx1"/>
                </a:solidFill>
              </a:rPr>
            </a:br>
            <a:endParaRPr lang="en-US" sz="1400" dirty="0">
              <a:solidFill>
                <a:schemeClr val="tx1"/>
              </a:solidFill>
            </a:endParaRPr>
          </a:p>
        </p:txBody>
      </p:sp>
      <p:sp>
        <p:nvSpPr>
          <p:cNvPr id="3" name="CuadroTexto 2"/>
          <p:cNvSpPr txBox="1"/>
          <p:nvPr/>
        </p:nvSpPr>
        <p:spPr>
          <a:xfrm>
            <a:off x="192505" y="2590313"/>
            <a:ext cx="6109237" cy="369332"/>
          </a:xfrm>
          <a:prstGeom prst="rect">
            <a:avLst/>
          </a:prstGeom>
          <a:noFill/>
        </p:spPr>
        <p:txBody>
          <a:bodyPr wrap="none" rtlCol="0">
            <a:spAutoFit/>
          </a:bodyPr>
          <a:lstStyle/>
          <a:p>
            <a:r>
              <a:rPr lang="es-EC" dirty="0" smtClean="0"/>
              <a:t>TRADUCCIÓN A PARTIR DEL ARCHIVO DE USO PUBLICO DE CDC</a:t>
            </a:r>
            <a:endParaRPr lang="es-EC" dirty="0"/>
          </a:p>
        </p:txBody>
      </p:sp>
    </p:spTree>
    <p:extLst>
      <p:ext uri="{BB962C8B-B14F-4D97-AF65-F5344CB8AC3E}">
        <p14:creationId xmlns:p14="http://schemas.microsoft.com/office/powerpoint/2010/main" val="1455900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11926"/>
            <a:ext cx="5526506" cy="3394472"/>
          </a:xfrm>
        </p:spPr>
        <p:txBody>
          <a:bodyPr>
            <a:noAutofit/>
          </a:bodyPr>
          <a:lstStyle/>
          <a:p>
            <a:r>
              <a:rPr lang="en-US" sz="2000" dirty="0" err="1"/>
              <a:t>Zika</a:t>
            </a:r>
            <a:r>
              <a:rPr lang="en-US" sz="2000" dirty="0"/>
              <a:t> </a:t>
            </a:r>
            <a:r>
              <a:rPr lang="en-US" sz="2000" dirty="0" err="1" smtClean="0"/>
              <a:t>puede</a:t>
            </a:r>
            <a:r>
              <a:rPr lang="en-US" sz="2000" dirty="0" smtClean="0"/>
              <a:t> </a:t>
            </a:r>
            <a:r>
              <a:rPr lang="en-US" sz="2000" dirty="0" err="1" smtClean="0"/>
              <a:t>transmitirse</a:t>
            </a:r>
            <a:r>
              <a:rPr lang="en-US" sz="2000" dirty="0" smtClean="0"/>
              <a:t> </a:t>
            </a:r>
            <a:r>
              <a:rPr lang="en-US" sz="2000" dirty="0" err="1" smtClean="0"/>
              <a:t>por</a:t>
            </a:r>
            <a:r>
              <a:rPr lang="en-US" sz="2000" dirty="0" smtClean="0"/>
              <a:t>:</a:t>
            </a:r>
            <a:endParaRPr lang="en-US" sz="2000" dirty="0"/>
          </a:p>
          <a:p>
            <a:pPr lvl="1"/>
            <a:r>
              <a:rPr lang="en-US" sz="2000" dirty="0" err="1" smtClean="0"/>
              <a:t>Picadura</a:t>
            </a:r>
            <a:r>
              <a:rPr lang="en-US" sz="2000" dirty="0" smtClean="0"/>
              <a:t> de Mosquito</a:t>
            </a:r>
            <a:endParaRPr lang="en-US" sz="2000" dirty="0"/>
          </a:p>
          <a:p>
            <a:pPr lvl="1"/>
            <a:r>
              <a:rPr lang="en-US" sz="2000" dirty="0" smtClean="0"/>
              <a:t>De </a:t>
            </a:r>
            <a:r>
              <a:rPr lang="en-US" sz="2000" dirty="0" err="1" smtClean="0"/>
              <a:t>una</a:t>
            </a:r>
            <a:r>
              <a:rPr lang="en-US" sz="2000" dirty="0" smtClean="0"/>
              <a:t> </a:t>
            </a:r>
            <a:r>
              <a:rPr lang="en-US" sz="2000" dirty="0" err="1" smtClean="0"/>
              <a:t>embarazada</a:t>
            </a:r>
            <a:r>
              <a:rPr lang="en-US" sz="2000" dirty="0" smtClean="0"/>
              <a:t> a </a:t>
            </a:r>
            <a:r>
              <a:rPr lang="en-US" sz="2000" dirty="0" err="1" smtClean="0"/>
              <a:t>su</a:t>
            </a:r>
            <a:r>
              <a:rPr lang="en-US" sz="2000" dirty="0" smtClean="0"/>
              <a:t> </a:t>
            </a:r>
            <a:r>
              <a:rPr lang="en-US" sz="2000" dirty="0" err="1" smtClean="0"/>
              <a:t>feto</a:t>
            </a:r>
            <a:endParaRPr lang="en-US" sz="2000" dirty="0"/>
          </a:p>
          <a:p>
            <a:pPr lvl="1"/>
            <a:r>
              <a:rPr lang="en-US" sz="2000" dirty="0" err="1" smtClean="0"/>
              <a:t>Por</a:t>
            </a:r>
            <a:r>
              <a:rPr lang="en-US" sz="2000" dirty="0" smtClean="0"/>
              <a:t> </a:t>
            </a:r>
            <a:r>
              <a:rPr lang="en-US" sz="2000" dirty="0" err="1" smtClean="0"/>
              <a:t>tener</a:t>
            </a:r>
            <a:r>
              <a:rPr lang="en-US" sz="2000" dirty="0" smtClean="0"/>
              <a:t> </a:t>
            </a:r>
            <a:r>
              <a:rPr lang="en-US" sz="2000" dirty="0" err="1" smtClean="0"/>
              <a:t>sexo</a:t>
            </a:r>
            <a:r>
              <a:rPr lang="en-US" sz="2000" dirty="0" smtClean="0"/>
              <a:t> con persona </a:t>
            </a:r>
            <a:r>
              <a:rPr lang="en-US" sz="2000" dirty="0" err="1" smtClean="0"/>
              <a:t>infectada</a:t>
            </a:r>
            <a:endParaRPr lang="en-US" sz="2000" dirty="0" smtClean="0"/>
          </a:p>
          <a:p>
            <a:pPr lvl="1"/>
            <a:r>
              <a:rPr lang="en-US" sz="2000" dirty="0" err="1" smtClean="0"/>
              <a:t>Exposición</a:t>
            </a:r>
            <a:r>
              <a:rPr lang="en-US" sz="2000" dirty="0" smtClean="0"/>
              <a:t> </a:t>
            </a:r>
            <a:r>
              <a:rPr lang="en-US" sz="2000" dirty="0" err="1" smtClean="0"/>
              <a:t>en</a:t>
            </a:r>
            <a:r>
              <a:rPr lang="en-US" sz="2000" dirty="0" smtClean="0"/>
              <a:t> un </a:t>
            </a:r>
            <a:r>
              <a:rPr lang="en-US" sz="2000" dirty="0" err="1" smtClean="0"/>
              <a:t>laboratorio</a:t>
            </a:r>
            <a:endParaRPr lang="en-US" sz="2000" dirty="0"/>
          </a:p>
          <a:p>
            <a:r>
              <a:rPr lang="en-US" sz="2000" dirty="0" err="1" smtClean="0"/>
              <a:t>Zika</a:t>
            </a:r>
            <a:r>
              <a:rPr lang="en-US" sz="2000" dirty="0" smtClean="0"/>
              <a:t> </a:t>
            </a:r>
            <a:r>
              <a:rPr lang="en-US" sz="2000" dirty="0" err="1" smtClean="0"/>
              <a:t>puede</a:t>
            </a:r>
            <a:r>
              <a:rPr lang="en-US" sz="2000" dirty="0" smtClean="0"/>
              <a:t> </a:t>
            </a:r>
            <a:r>
              <a:rPr lang="en-US" sz="2000" dirty="0" err="1" smtClean="0"/>
              <a:t>transitirse</a:t>
            </a:r>
            <a:r>
              <a:rPr lang="en-US" sz="2000" dirty="0" smtClean="0"/>
              <a:t> </a:t>
            </a:r>
            <a:r>
              <a:rPr lang="en-US" sz="2000" dirty="0" err="1" smtClean="0"/>
              <a:t>por</a:t>
            </a:r>
            <a:r>
              <a:rPr lang="en-US" sz="2000" dirty="0" smtClean="0"/>
              <a:t> </a:t>
            </a:r>
            <a:r>
              <a:rPr lang="en-US" sz="2000" dirty="0" err="1" smtClean="0"/>
              <a:t>transfusiones</a:t>
            </a:r>
            <a:r>
              <a:rPr lang="en-US" sz="2000" dirty="0" smtClean="0"/>
              <a:t> de </a:t>
            </a:r>
            <a:r>
              <a:rPr lang="en-US" sz="2000" dirty="0" err="1" smtClean="0"/>
              <a:t>sangre</a:t>
            </a:r>
            <a:r>
              <a:rPr lang="en-US" sz="2000" dirty="0" smtClean="0"/>
              <a:t>.</a:t>
            </a:r>
          </a:p>
          <a:p>
            <a:r>
              <a:rPr lang="en-US" sz="2000" dirty="0" smtClean="0"/>
              <a:t>No se </a:t>
            </a:r>
            <a:r>
              <a:rPr lang="en-US" sz="2000" dirty="0" err="1" smtClean="0"/>
              <a:t>reporta</a:t>
            </a:r>
            <a:r>
              <a:rPr lang="en-US" sz="2000" dirty="0" smtClean="0"/>
              <a:t> </a:t>
            </a:r>
            <a:r>
              <a:rPr lang="en-US" sz="2000" dirty="0" err="1" smtClean="0"/>
              <a:t>transmision</a:t>
            </a:r>
            <a:r>
              <a:rPr lang="en-US" sz="2000" dirty="0" smtClean="0"/>
              <a:t> a </a:t>
            </a:r>
            <a:r>
              <a:rPr lang="en-US" sz="2000" dirty="0" err="1" smtClean="0"/>
              <a:t>través</a:t>
            </a:r>
            <a:r>
              <a:rPr lang="en-US" sz="2000" dirty="0" smtClean="0"/>
              <a:t> de la </a:t>
            </a:r>
            <a:r>
              <a:rPr lang="en-US" sz="2000" dirty="0" err="1" smtClean="0"/>
              <a:t>lactancia</a:t>
            </a:r>
            <a:r>
              <a:rPr lang="en-US" sz="2000" dirty="0" smtClean="0"/>
              <a:t> </a:t>
            </a:r>
            <a:r>
              <a:rPr lang="en-US" sz="2000" dirty="0" err="1" smtClean="0"/>
              <a:t>materna</a:t>
            </a:r>
            <a:r>
              <a:rPr lang="en-US" sz="2000" dirty="0" smtClean="0"/>
              <a:t>.</a:t>
            </a:r>
            <a:endParaRPr lang="en-US" sz="2000" dirty="0"/>
          </a:p>
          <a:p>
            <a:pPr marL="457200" lvl="1" indent="0">
              <a:buNone/>
            </a:pPr>
            <a:endParaRPr lang="en-US" sz="2000" strike="sngStrike" dirty="0" smtClean="0"/>
          </a:p>
          <a:p>
            <a:pPr marL="0" indent="0">
              <a:buNone/>
            </a:pPr>
            <a:endParaRPr lang="en-US" sz="2000" dirty="0"/>
          </a:p>
        </p:txBody>
      </p:sp>
      <p:sp>
        <p:nvSpPr>
          <p:cNvPr id="3" name="Title 2"/>
          <p:cNvSpPr>
            <a:spLocks noGrp="1"/>
          </p:cNvSpPr>
          <p:nvPr>
            <p:ph type="title"/>
          </p:nvPr>
        </p:nvSpPr>
        <p:spPr/>
        <p:txBody>
          <a:bodyPr vert="horz" lIns="91440" tIns="45720" rIns="91440" bIns="45720" rtlCol="0" anchor="b" anchorCtr="0">
            <a:normAutofit/>
          </a:bodyPr>
          <a:lstStyle/>
          <a:p>
            <a:pPr>
              <a:lnSpc>
                <a:spcPts val="3000"/>
              </a:lnSpc>
            </a:pPr>
            <a:r>
              <a:rPr lang="en-US" sz="2800" b="1" dirty="0">
                <a:solidFill>
                  <a:srgbClr val="005DAA"/>
                </a:solidFill>
                <a:latin typeface="Calibri" pitchFamily="34" charset="0"/>
              </a:rPr>
              <a:t>How is Zika spread?</a:t>
            </a:r>
          </a:p>
        </p:txBody>
      </p:sp>
      <p:sp>
        <p:nvSpPr>
          <p:cNvPr id="7" name="Oval 6" title="Mosquito"/>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pic>
        <p:nvPicPr>
          <p:cNvPr id="6" name="Picture 5" descr="Mosquito"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7" y="728798"/>
            <a:ext cx="1325832" cy="1061660"/>
          </a:xfrm>
          <a:prstGeom prst="rect">
            <a:avLst/>
          </a:prstGeom>
        </p:spPr>
      </p:pic>
      <p:sp>
        <p:nvSpPr>
          <p:cNvPr id="8" name="Rectangle 7"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regnant woman" title="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58882"/>
            <a:ext cx="4957169" cy="4033960"/>
          </a:xfrm>
        </p:spPr>
        <p:txBody>
          <a:bodyPr numCol="1" spcCol="274320">
            <a:noAutofit/>
          </a:bodyPr>
          <a:lstStyle/>
          <a:p>
            <a:r>
              <a:rPr lang="en-US" sz="2400" dirty="0" err="1" smtClean="0"/>
              <a:t>Mucha</a:t>
            </a:r>
            <a:r>
              <a:rPr lang="en-US" sz="2400" dirty="0" smtClean="0"/>
              <a:t> </a:t>
            </a:r>
            <a:r>
              <a:rPr lang="en-US" sz="2400" dirty="0" err="1" smtClean="0"/>
              <a:t>gente</a:t>
            </a:r>
            <a:r>
              <a:rPr lang="en-US" sz="2400" dirty="0" smtClean="0"/>
              <a:t> </a:t>
            </a:r>
            <a:r>
              <a:rPr lang="en-US" sz="2400" dirty="0" err="1" smtClean="0"/>
              <a:t>infectada</a:t>
            </a:r>
            <a:r>
              <a:rPr lang="en-US" sz="2400" dirty="0" smtClean="0"/>
              <a:t> con </a:t>
            </a:r>
            <a:r>
              <a:rPr lang="en-US" sz="2400" dirty="0" err="1" smtClean="0"/>
              <a:t>Zika</a:t>
            </a:r>
            <a:r>
              <a:rPr lang="en-US" sz="2400" dirty="0" smtClean="0"/>
              <a:t> no </a:t>
            </a:r>
            <a:r>
              <a:rPr lang="en-US" sz="2400" dirty="0" err="1" smtClean="0"/>
              <a:t>tiene</a:t>
            </a:r>
            <a:r>
              <a:rPr lang="en-US" sz="2400" dirty="0" smtClean="0"/>
              <a:t> </a:t>
            </a:r>
            <a:r>
              <a:rPr lang="en-US" sz="2400" dirty="0" err="1" smtClean="0"/>
              <a:t>síntomas</a:t>
            </a:r>
            <a:r>
              <a:rPr lang="en-US" sz="2400" dirty="0" smtClean="0"/>
              <a:t> o </a:t>
            </a:r>
            <a:r>
              <a:rPr lang="en-US" sz="2400" dirty="0" err="1" smtClean="0"/>
              <a:t>presenta</a:t>
            </a:r>
            <a:r>
              <a:rPr lang="en-US" sz="2400" dirty="0" smtClean="0"/>
              <a:t> </a:t>
            </a:r>
            <a:r>
              <a:rPr lang="en-US" sz="2400" dirty="0" err="1" smtClean="0"/>
              <a:t>sintomatología</a:t>
            </a:r>
            <a:r>
              <a:rPr lang="en-US" sz="2400" dirty="0" smtClean="0"/>
              <a:t> </a:t>
            </a:r>
            <a:r>
              <a:rPr lang="en-US" sz="2400" dirty="0" err="1" smtClean="0"/>
              <a:t>leve</a:t>
            </a:r>
            <a:r>
              <a:rPr lang="en-US" sz="2400" dirty="0" smtClean="0"/>
              <a:t>. </a:t>
            </a:r>
            <a:endParaRPr lang="en-US" sz="2400" dirty="0"/>
          </a:p>
          <a:p>
            <a:r>
              <a:rPr lang="en-US" sz="2400" dirty="0" smtClean="0"/>
              <a:t>Los </a:t>
            </a:r>
            <a:r>
              <a:rPr lang="en-US" sz="2400" dirty="0" err="1" smtClean="0"/>
              <a:t>síntomas</a:t>
            </a:r>
            <a:r>
              <a:rPr lang="en-US" sz="2400" dirty="0" smtClean="0"/>
              <a:t> </a:t>
            </a:r>
            <a:r>
              <a:rPr lang="en-US" sz="2400" dirty="0" err="1" smtClean="0"/>
              <a:t>duran</a:t>
            </a:r>
            <a:r>
              <a:rPr lang="en-US" sz="2400" dirty="0" smtClean="0"/>
              <a:t> de </a:t>
            </a:r>
            <a:r>
              <a:rPr lang="en-US" sz="2400" dirty="0" err="1" smtClean="0"/>
              <a:t>varios</a:t>
            </a:r>
            <a:r>
              <a:rPr lang="en-US" sz="2400" dirty="0" smtClean="0"/>
              <a:t> </a:t>
            </a:r>
            <a:r>
              <a:rPr lang="en-US" sz="2400" dirty="0" err="1" smtClean="0"/>
              <a:t>días</a:t>
            </a:r>
            <a:r>
              <a:rPr lang="en-US" sz="2400" dirty="0" smtClean="0"/>
              <a:t> a </a:t>
            </a:r>
            <a:r>
              <a:rPr lang="en-US" sz="2400" dirty="0" err="1" smtClean="0"/>
              <a:t>una</a:t>
            </a:r>
            <a:r>
              <a:rPr lang="en-US" sz="2400" dirty="0" smtClean="0"/>
              <a:t> </a:t>
            </a:r>
            <a:r>
              <a:rPr lang="en-US" sz="2400" dirty="0" err="1" smtClean="0"/>
              <a:t>semana</a:t>
            </a:r>
            <a:r>
              <a:rPr lang="en-US" sz="2400" dirty="0" smtClean="0"/>
              <a:t>. </a:t>
            </a:r>
            <a:endParaRPr lang="en-US" sz="2400" dirty="0"/>
          </a:p>
          <a:p>
            <a:r>
              <a:rPr lang="en-US" sz="2400" dirty="0" smtClean="0"/>
              <a:t>Las personas </a:t>
            </a:r>
            <a:r>
              <a:rPr lang="en-US" sz="2400" dirty="0" err="1" smtClean="0"/>
              <a:t>usualmente</a:t>
            </a:r>
            <a:r>
              <a:rPr lang="en-US" sz="2400" dirty="0" smtClean="0"/>
              <a:t> no se </a:t>
            </a:r>
            <a:r>
              <a:rPr lang="en-US" sz="2400" dirty="0" err="1" smtClean="0"/>
              <a:t>sienten</a:t>
            </a:r>
            <a:r>
              <a:rPr lang="en-US" sz="2400" dirty="0" smtClean="0"/>
              <a:t> tan mal </a:t>
            </a:r>
            <a:r>
              <a:rPr lang="en-US" sz="2400" dirty="0" err="1" smtClean="0"/>
              <a:t>como</a:t>
            </a:r>
            <a:r>
              <a:rPr lang="en-US" sz="2400" dirty="0" smtClean="0"/>
              <a:t> para </a:t>
            </a:r>
            <a:r>
              <a:rPr lang="en-US" sz="2400" dirty="0" err="1" smtClean="0"/>
              <a:t>acudir</a:t>
            </a:r>
            <a:r>
              <a:rPr lang="en-US" sz="2400" dirty="0" smtClean="0"/>
              <a:t> a un hospital.</a:t>
            </a:r>
          </a:p>
          <a:p>
            <a:r>
              <a:rPr lang="en-US" sz="2400" dirty="0" err="1" smtClean="0"/>
              <a:t>Muy</a:t>
            </a:r>
            <a:r>
              <a:rPr lang="en-US" sz="2400" dirty="0" smtClean="0"/>
              <a:t> </a:t>
            </a:r>
            <a:r>
              <a:rPr lang="en-US" sz="2400" dirty="0" err="1" smtClean="0"/>
              <a:t>rara</a:t>
            </a:r>
            <a:r>
              <a:rPr lang="en-US" sz="2400" dirty="0" smtClean="0"/>
              <a:t> </a:t>
            </a:r>
            <a:r>
              <a:rPr lang="en-US" sz="2400" dirty="0" err="1" smtClean="0"/>
              <a:t>vez</a:t>
            </a:r>
            <a:r>
              <a:rPr lang="en-US" sz="2400" dirty="0" smtClean="0"/>
              <a:t> </a:t>
            </a:r>
            <a:r>
              <a:rPr lang="en-US" sz="2400" dirty="0" err="1" smtClean="0"/>
              <a:t>alguien</a:t>
            </a:r>
            <a:r>
              <a:rPr lang="en-US" sz="2400" dirty="0" smtClean="0"/>
              <a:t> </a:t>
            </a:r>
            <a:r>
              <a:rPr lang="en-US" sz="2400" dirty="0" err="1" smtClean="0"/>
              <a:t>muere</a:t>
            </a:r>
            <a:r>
              <a:rPr lang="en-US" sz="2400" dirty="0" smtClean="0"/>
              <a:t> </a:t>
            </a:r>
            <a:r>
              <a:rPr lang="en-US" sz="2400" dirty="0" err="1" smtClean="0"/>
              <a:t>por</a:t>
            </a:r>
            <a:r>
              <a:rPr lang="en-US" sz="2400" dirty="0" smtClean="0"/>
              <a:t> </a:t>
            </a:r>
            <a:r>
              <a:rPr lang="en-US" sz="2400" dirty="0" err="1" smtClean="0"/>
              <a:t>Zika</a:t>
            </a:r>
            <a:r>
              <a:rPr lang="en-US" sz="2400" dirty="0" smtClean="0"/>
              <a:t>.</a:t>
            </a:r>
            <a:endParaRPr lang="en-US" sz="2400" dirty="0"/>
          </a:p>
          <a:p>
            <a:endParaRPr lang="en-US" sz="2400" dirty="0"/>
          </a:p>
        </p:txBody>
      </p:sp>
      <p:sp>
        <p:nvSpPr>
          <p:cNvPr id="3" name="Title 2"/>
          <p:cNvSpPr>
            <a:spLocks noGrp="1"/>
          </p:cNvSpPr>
          <p:nvPr>
            <p:ph type="title"/>
          </p:nvPr>
        </p:nvSpPr>
        <p:spPr/>
        <p:txBody>
          <a:bodyPr>
            <a:noAutofit/>
          </a:bodyPr>
          <a:lstStyle/>
          <a:p>
            <a:r>
              <a:rPr lang="en-US" sz="2800" b="1" dirty="0">
                <a:solidFill>
                  <a:srgbClr val="005DAA"/>
                </a:solidFill>
                <a:latin typeface="Calibri" pitchFamily="34" charset="0"/>
              </a:rPr>
              <a:t>How does Zika </a:t>
            </a:r>
            <a:r>
              <a:rPr lang="en-US" sz="2800" b="1" dirty="0" smtClean="0">
                <a:solidFill>
                  <a:srgbClr val="005DAA"/>
                </a:solidFill>
                <a:latin typeface="Calibri" pitchFamily="34" charset="0"/>
              </a:rPr>
              <a:t>affect </a:t>
            </a:r>
            <a:r>
              <a:rPr lang="en-US" sz="2800" b="1" dirty="0">
                <a:solidFill>
                  <a:srgbClr val="005DAA"/>
                </a:solidFill>
                <a:latin typeface="Calibri" pitchFamily="34" charset="0"/>
              </a:rPr>
              <a:t>people?</a:t>
            </a: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70819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3" y="946484"/>
            <a:ext cx="4906790" cy="3731729"/>
          </a:xfrm>
        </p:spPr>
        <p:txBody>
          <a:bodyPr>
            <a:noAutofit/>
          </a:bodyPr>
          <a:lstStyle/>
          <a:p>
            <a:r>
              <a:rPr lang="en-US" sz="2400" dirty="0" smtClean="0"/>
              <a:t>Las personas </a:t>
            </a:r>
            <a:r>
              <a:rPr lang="en-US" sz="2400" dirty="0" err="1" smtClean="0"/>
              <a:t>refieren</a:t>
            </a:r>
            <a:r>
              <a:rPr lang="en-US" sz="2400" dirty="0" smtClean="0"/>
              <a:t> </a:t>
            </a:r>
            <a:r>
              <a:rPr lang="en-US" sz="2400" dirty="0" err="1" smtClean="0"/>
              <a:t>como</a:t>
            </a:r>
            <a:r>
              <a:rPr lang="en-US" sz="2400" dirty="0" smtClean="0"/>
              <a:t> </a:t>
            </a:r>
            <a:r>
              <a:rPr lang="en-US" sz="2400" dirty="0" err="1" smtClean="0"/>
              <a:t>los</a:t>
            </a:r>
            <a:r>
              <a:rPr lang="en-US" sz="2400" dirty="0" smtClean="0"/>
              <a:t> </a:t>
            </a:r>
            <a:r>
              <a:rPr lang="en-US" sz="2400" dirty="0" err="1" smtClean="0"/>
              <a:t>síntomas</a:t>
            </a:r>
            <a:r>
              <a:rPr lang="en-US" sz="2400" dirty="0" smtClean="0"/>
              <a:t> mas </a:t>
            </a:r>
            <a:r>
              <a:rPr lang="en-US" sz="2400" dirty="0" err="1" smtClean="0"/>
              <a:t>comunes</a:t>
            </a:r>
            <a:r>
              <a:rPr lang="en-US" sz="2400" dirty="0" smtClean="0"/>
              <a:t> del </a:t>
            </a:r>
            <a:r>
              <a:rPr lang="en-US" sz="2400" dirty="0" err="1" smtClean="0"/>
              <a:t>Zika</a:t>
            </a:r>
            <a:r>
              <a:rPr lang="en-US" sz="2400" dirty="0" smtClean="0"/>
              <a:t>, </a:t>
            </a:r>
            <a:r>
              <a:rPr lang="en-US" sz="2400" dirty="0" err="1" smtClean="0"/>
              <a:t>los</a:t>
            </a:r>
            <a:r>
              <a:rPr lang="en-US" sz="2400" dirty="0" smtClean="0"/>
              <a:t> </a:t>
            </a:r>
            <a:r>
              <a:rPr lang="en-US" sz="2400" dirty="0" err="1" smtClean="0"/>
              <a:t>siguientes</a:t>
            </a:r>
            <a:r>
              <a:rPr lang="en-US" sz="2400" dirty="0" smtClean="0"/>
              <a:t>:</a:t>
            </a:r>
            <a:endParaRPr lang="en-US" sz="2400" dirty="0"/>
          </a:p>
          <a:p>
            <a:pPr lvl="1"/>
            <a:r>
              <a:rPr lang="en-US" sz="2400" dirty="0" err="1" smtClean="0"/>
              <a:t>Fiebre</a:t>
            </a:r>
            <a:endParaRPr lang="en-US" sz="2400" dirty="0"/>
          </a:p>
          <a:p>
            <a:pPr lvl="1"/>
            <a:r>
              <a:rPr lang="en-US" sz="2400" dirty="0" smtClean="0"/>
              <a:t>Rash</a:t>
            </a:r>
            <a:endParaRPr lang="en-US" sz="2400" dirty="0"/>
          </a:p>
          <a:p>
            <a:pPr lvl="1"/>
            <a:r>
              <a:rPr lang="en-US" sz="2400" dirty="0" smtClean="0"/>
              <a:t>Dolor de </a:t>
            </a:r>
            <a:r>
              <a:rPr lang="en-US" sz="2400" dirty="0" err="1" smtClean="0"/>
              <a:t>cabeza</a:t>
            </a:r>
            <a:endParaRPr lang="en-US" sz="2400" dirty="0"/>
          </a:p>
          <a:p>
            <a:pPr lvl="1"/>
            <a:r>
              <a:rPr lang="en-US" sz="2400" dirty="0" smtClean="0"/>
              <a:t>Dolor de </a:t>
            </a:r>
            <a:r>
              <a:rPr lang="en-US" sz="2400" dirty="0" err="1" smtClean="0"/>
              <a:t>articulaciones</a:t>
            </a:r>
            <a:endParaRPr lang="en-US" sz="2400" dirty="0"/>
          </a:p>
          <a:p>
            <a:pPr lvl="1"/>
            <a:r>
              <a:rPr lang="en-US" sz="2400" dirty="0" err="1" smtClean="0"/>
              <a:t>Conjuntivitis</a:t>
            </a:r>
            <a:r>
              <a:rPr lang="en-US" sz="2400" dirty="0" smtClean="0"/>
              <a:t> (</a:t>
            </a:r>
            <a:r>
              <a:rPr lang="en-US" sz="2400" dirty="0" err="1" smtClean="0"/>
              <a:t>ojos</a:t>
            </a:r>
            <a:r>
              <a:rPr lang="en-US" sz="2400" dirty="0" smtClean="0"/>
              <a:t> </a:t>
            </a:r>
            <a:r>
              <a:rPr lang="en-US" sz="2400" dirty="0" err="1" smtClean="0"/>
              <a:t>rojos</a:t>
            </a:r>
            <a:r>
              <a:rPr lang="en-US" sz="2400" dirty="0" smtClean="0"/>
              <a:t>)</a:t>
            </a:r>
            <a:endParaRPr lang="en-US" sz="2400" dirty="0"/>
          </a:p>
          <a:p>
            <a:pPr lvl="1"/>
            <a:r>
              <a:rPr lang="en-US" sz="2400" dirty="0" smtClean="0"/>
              <a:t>Dolor muscular</a:t>
            </a:r>
            <a:endParaRPr lang="en-US" sz="2400" dirty="0"/>
          </a:p>
          <a:p>
            <a:pPr lvl="1"/>
            <a:endParaRPr lang="en-US" sz="2400" dirty="0"/>
          </a:p>
        </p:txBody>
      </p:sp>
      <p:sp>
        <p:nvSpPr>
          <p:cNvPr id="3" name="Title 2"/>
          <p:cNvSpPr>
            <a:spLocks noGrp="1"/>
          </p:cNvSpPr>
          <p:nvPr>
            <p:ph type="title"/>
          </p:nvPr>
        </p:nvSpPr>
        <p:spPr>
          <a:xfrm>
            <a:off x="143382" y="432927"/>
            <a:ext cx="5270986" cy="921836"/>
          </a:xfrm>
        </p:spPr>
        <p:txBody>
          <a:bodyPr>
            <a:normAutofit/>
          </a:bodyPr>
          <a:lstStyle/>
          <a:p>
            <a:r>
              <a:rPr lang="en-US" sz="2800" b="1" dirty="0">
                <a:solidFill>
                  <a:srgbClr val="005DAA"/>
                </a:solidFill>
                <a:latin typeface="Calibri" pitchFamily="34" charset="0"/>
              </a:rPr>
              <a:t>What are the symptoms?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62" y="432927"/>
            <a:ext cx="4245286" cy="4245286"/>
          </a:xfrm>
          <a:prstGeom prst="rect">
            <a:avLst/>
          </a:prstGeom>
        </p:spPr>
      </p:pic>
    </p:spTree>
    <p:extLst>
      <p:ext uri="{BB962C8B-B14F-4D97-AF65-F5344CB8AC3E}">
        <p14:creationId xmlns:p14="http://schemas.microsoft.com/office/powerpoint/2010/main" val="181351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Zika</a:t>
            </a:r>
            <a:r>
              <a:rPr lang="en-US" dirty="0" smtClean="0"/>
              <a:t> Y EMBARAZO</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2470289"/>
      </p:ext>
    </p:extLst>
  </p:cSld>
  <p:clrMapOvr>
    <a:masterClrMapping/>
  </p:clrMapOvr>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3879</TotalTime>
  <Words>5974</Words>
  <Application>Microsoft Office PowerPoint</Application>
  <PresentationFormat>On-screen Show (16:9)</PresentationFormat>
  <Paragraphs>438</Paragraphs>
  <Slides>50</Slides>
  <Notes>41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ZIKA  Enfermedad por Zika Virus: Mensajes Claves</vt:lpstr>
      <vt:lpstr>IntroducCion</vt:lpstr>
      <vt:lpstr>Qué es el Zika?</vt:lpstr>
      <vt:lpstr>Where has Zika been found?</vt:lpstr>
      <vt:lpstr>TRANSMISIÓN Y SINTOMAS</vt:lpstr>
      <vt:lpstr>How is Zika spread?</vt:lpstr>
      <vt:lpstr>How does Zika affect people?</vt:lpstr>
      <vt:lpstr>What are the symptoms?</vt:lpstr>
      <vt:lpstr>Zika Y EMBARAZO</vt:lpstr>
      <vt:lpstr>Como puede afectar el Zika al embarazo?</vt:lpstr>
      <vt:lpstr>Como puede afectar el Zika al embarazo?</vt:lpstr>
      <vt:lpstr>Como puede afectar el Zika al embarazo?</vt:lpstr>
      <vt:lpstr>Asesoramiento a la embarazada por possible exposición al Zika</vt:lpstr>
      <vt:lpstr>sIndrome DE Guillain- barré</vt:lpstr>
      <vt:lpstr>Puede Zika virus causar Sindrome de Guillain-Barré (SGB)?</vt:lpstr>
      <vt:lpstr>EVALLUACION</vt:lpstr>
      <vt:lpstr>Como se diagnostic el Zika?</vt:lpstr>
      <vt:lpstr>A quien se le deben realizar exámenes para Zika?</vt:lpstr>
      <vt:lpstr>A quien se le deben realizar exámenes para Zika?</vt:lpstr>
      <vt:lpstr>Examinando a los bebés para Zika</vt:lpstr>
      <vt:lpstr>QUE HACER AL SER INFECTADO</vt:lpstr>
      <vt:lpstr>Como se trata el Zika?</vt:lpstr>
      <vt:lpstr>Que hacer si usted tiene Zika</vt:lpstr>
      <vt:lpstr>VIGILANCIA</vt:lpstr>
      <vt:lpstr>Reportando el Zika</vt:lpstr>
      <vt:lpstr>Registro de embarazos con Zika</vt:lpstr>
      <vt:lpstr>Recomendaciones de registro de embarazadas con Zika</vt:lpstr>
      <vt:lpstr>prevenCiÓn</vt:lpstr>
      <vt:lpstr>Zika es primariamente transmitido por la picadura de un mosquito Aedes aegypti o Ae. Albopictus infectado. Tome medidas para protegerse usted y a los demás.</vt:lpstr>
      <vt:lpstr>Control de mosquitos en el exterior</vt:lpstr>
      <vt:lpstr>Control de mosquitos dentro de casa</vt:lpstr>
      <vt:lpstr>Usar repelente para insectos</vt:lpstr>
      <vt:lpstr>Cree una barrera entre usted y los mosquitos</vt:lpstr>
      <vt:lpstr>Proteja su familia</vt:lpstr>
      <vt:lpstr>Proteja su familia</vt:lpstr>
      <vt:lpstr>prevenCiÓn</vt:lpstr>
      <vt:lpstr>Acerca de la transmisión sexual</vt:lpstr>
      <vt:lpstr>Proteja a su pareja</vt:lpstr>
      <vt:lpstr>Proteja a su pareja</vt:lpstr>
      <vt:lpstr>Durante el embarazo</vt:lpstr>
      <vt:lpstr>Si usted está pensando tener un bebé</vt:lpstr>
      <vt:lpstr>Si usted está pensando tener un bebé</vt:lpstr>
      <vt:lpstr>Si usted está pensando tener un bebé</vt:lpstr>
      <vt:lpstr>prevenCIÓN</vt:lpstr>
      <vt:lpstr>Guía de viaje para mujeres embarazadas</vt:lpstr>
      <vt:lpstr>Protéjase a si misma durante el viaje</vt:lpstr>
      <vt:lpstr>Protéjase a si misma durante el viaje</vt:lpstr>
      <vt:lpstr>Protéjase a si misma durante el viaje</vt:lpstr>
      <vt:lpstr>Do your homework before traveling</vt:lpstr>
      <vt:lpstr>For more information, contact CDC 1-800-CDC-INFO (232-4636) TTY:  1-888-232-6348    www.cdc.gov   The findings and conclusions in this report are those of the authors and do not necessarily represent the official position of the Centers for Disease Control and Prevention. </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Adela Duarte</cp:lastModifiedBy>
  <cp:revision>429</cp:revision>
  <cp:lastPrinted>2016-08-26T19:50:25Z</cp:lastPrinted>
  <dcterms:created xsi:type="dcterms:W3CDTF">2016-08-25T17:23:23Z</dcterms:created>
  <dcterms:modified xsi:type="dcterms:W3CDTF">2017-09-29T15:14:14Z</dcterms:modified>
</cp:coreProperties>
</file>